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336" r:id="rId2"/>
    <p:sldId id="337" r:id="rId3"/>
    <p:sldId id="342" r:id="rId4"/>
    <p:sldId id="357" r:id="rId5"/>
    <p:sldId id="343" r:id="rId6"/>
    <p:sldId id="344" r:id="rId7"/>
    <p:sldId id="328" r:id="rId8"/>
    <p:sldId id="345" r:id="rId9"/>
    <p:sldId id="346" r:id="rId10"/>
    <p:sldId id="347" r:id="rId11"/>
    <p:sldId id="348" r:id="rId12"/>
    <p:sldId id="354" r:id="rId13"/>
    <p:sldId id="349" r:id="rId14"/>
    <p:sldId id="350" r:id="rId15"/>
    <p:sldId id="351" r:id="rId16"/>
    <p:sldId id="352" r:id="rId17"/>
    <p:sldId id="35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525A"/>
    <a:srgbClr val="002F6C"/>
    <a:srgbClr val="E7E7E5"/>
    <a:srgbClr val="D9D7D3"/>
    <a:srgbClr val="0067B9"/>
    <a:srgbClr val="635C5B"/>
    <a:srgbClr val="CFCDC9"/>
    <a:srgbClr val="BA0C2F"/>
    <a:srgbClr val="FFFFFF"/>
    <a:srgbClr val="6C64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8" autoAdjust="0"/>
    <p:restoredTop sz="96357" autoAdjust="0"/>
  </p:normalViewPr>
  <p:slideViewPr>
    <p:cSldViewPr snapToGrid="0">
      <p:cViewPr varScale="1">
        <p:scale>
          <a:sx n="106" d="100"/>
          <a:sy n="106" d="100"/>
        </p:scale>
        <p:origin x="2190" y="102"/>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6/12/2019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Local utility needed to temporarily cut power to 250 homes in order to rescue the cat that had been stuck for 9 days. </a:t>
            </a:r>
          </a:p>
        </p:txBody>
      </p:sp>
      <p:sp>
        <p:nvSpPr>
          <p:cNvPr id="4" name="Slide Number Placeholder 3"/>
          <p:cNvSpPr>
            <a:spLocks noGrp="1"/>
          </p:cNvSpPr>
          <p:nvPr>
            <p:ph type="sldNum" sz="quarter" idx="5"/>
          </p:nvPr>
        </p:nvSpPr>
        <p:spPr/>
        <p:txBody>
          <a:bodyPr/>
          <a:lstStyle/>
          <a:p>
            <a:fld id="{824A558B-E4E9-A94A-B9C1-029E46A76ABA}" type="slidenum">
              <a:rPr lang="en-US" smtClean="0"/>
              <a:t>14</a:t>
            </a:fld>
            <a:endParaRPr lang="en-US"/>
          </a:p>
        </p:txBody>
      </p:sp>
    </p:spTree>
    <p:extLst>
      <p:ext uri="{BB962C8B-B14F-4D97-AF65-F5344CB8AC3E}">
        <p14:creationId xmlns:p14="http://schemas.microsoft.com/office/powerpoint/2010/main" val="1151584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799" y="1146874"/>
            <a:ext cx="8031997" cy="1030198"/>
          </a:xfrm>
          <a:noFill/>
          <a:effectLst/>
        </p:spPr>
        <p:txBody>
          <a:bodyPr anchor="b" anchorCtr="0">
            <a:normAutofit/>
          </a:bodyPr>
          <a:lstStyle>
            <a:lvl1pPr>
              <a:lnSpc>
                <a:spcPct val="90000"/>
              </a:lnSpc>
              <a:defRPr sz="3200">
                <a:ln>
                  <a:noFill/>
                </a:ln>
                <a:solidFill>
                  <a:schemeClr val="tx2"/>
                </a:solidFill>
                <a:effectLst/>
              </a:defRPr>
            </a:lvl1pPr>
          </a:lstStyle>
          <a:p>
            <a:r>
              <a:rPr lang="en-US" dirty="0"/>
              <a:t>CLICK TO EDIT MASTER TITLE STYLE</a:t>
            </a:r>
          </a:p>
        </p:txBody>
      </p:sp>
      <p:sp>
        <p:nvSpPr>
          <p:cNvPr id="13" name="Subtitle 2"/>
          <p:cNvSpPr>
            <a:spLocks noGrp="1"/>
          </p:cNvSpPr>
          <p:nvPr>
            <p:ph type="subTitle" idx="1" hasCustomPrompt="1"/>
          </p:nvPr>
        </p:nvSpPr>
        <p:spPr>
          <a:xfrm>
            <a:off x="685799" y="2221423"/>
            <a:ext cx="8024247" cy="823554"/>
          </a:xfrm>
          <a:noFill/>
          <a:effectLst/>
        </p:spPr>
        <p:txBody>
          <a:bodyPr>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3883077222"/>
      </p:ext>
    </p:extLst>
  </p:cSld>
  <p:clrMapOvr>
    <a:masterClrMapping/>
  </p:clrMapOvr>
  <p:extLst>
    <p:ext uri="{DCECCB84-F9BA-43D5-87BE-67443E8EF086}">
      <p15:sldGuideLst xmlns:p15="http://schemas.microsoft.com/office/powerpoint/2012/main">
        <p15:guide id="2" pos="30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412102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Gray 3 Content">
    <p:spTree>
      <p:nvGrpSpPr>
        <p:cNvPr id="1" name=""/>
        <p:cNvGrpSpPr/>
        <p:nvPr/>
      </p:nvGrpSpPr>
      <p:grpSpPr>
        <a:xfrm>
          <a:off x="0" y="0"/>
          <a:ext cx="0" cy="0"/>
          <a:chOff x="0" y="0"/>
          <a:chExt cx="0" cy="0"/>
        </a:xfrm>
      </p:grpSpPr>
      <p:sp>
        <p:nvSpPr>
          <p:cNvPr id="8" name="Rectangle 7"/>
          <p:cNvSpPr/>
          <p:nvPr userDrawn="1"/>
        </p:nvSpPr>
        <p:spPr>
          <a:xfrm>
            <a:off x="162128" y="159548"/>
            <a:ext cx="8832715"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2263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48439"/>
            <a:ext cx="8839200" cy="3030182"/>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3" name="Title 1"/>
          <p:cNvSpPr>
            <a:spLocks noGrp="1"/>
          </p:cNvSpPr>
          <p:nvPr>
            <p:ph type="title" hasCustomPrompt="1"/>
          </p:nvPr>
        </p:nvSpPr>
        <p:spPr>
          <a:xfrm>
            <a:off x="686104" y="848380"/>
            <a:ext cx="7772400" cy="523220"/>
          </a:xfrm>
        </p:spPr>
        <p:txBody>
          <a:bodyPr anchor="b" anchorCtr="0">
            <a:spAutoFit/>
          </a:bodyPr>
          <a:lstStyle>
            <a:lvl1pPr>
              <a:defRPr>
                <a:solidFill>
                  <a:schemeClr val="tx2"/>
                </a:solidFill>
              </a:defRPr>
            </a:lvl1pPr>
          </a:lstStyle>
          <a:p>
            <a:r>
              <a:rPr lang="en-US" dirty="0"/>
              <a:t>CLICK TO EDIT MASTER TITLE STYLE</a:t>
            </a:r>
          </a:p>
        </p:txBody>
      </p:sp>
      <p:sp>
        <p:nvSpPr>
          <p:cNvPr id="4"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848386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spTree>
      <p:nvGrpSpPr>
        <p:cNvPr id="1" name=""/>
        <p:cNvGrpSpPr/>
        <p:nvPr/>
      </p:nvGrpSpPr>
      <p:grpSpPr>
        <a:xfrm>
          <a:off x="0" y="0"/>
          <a:ext cx="0" cy="0"/>
          <a:chOff x="0" y="0"/>
          <a:chExt cx="0" cy="0"/>
        </a:xfrm>
      </p:grpSpPr>
      <p:sp>
        <p:nvSpPr>
          <p:cNvPr id="2" name="Rectangle 1"/>
          <p:cNvSpPr/>
          <p:nvPr userDrawn="1"/>
        </p:nvSpPr>
        <p:spPr>
          <a:xfrm>
            <a:off x="162128" y="149157"/>
            <a:ext cx="4306111"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3"/>
          <p:cNvSpPr>
            <a:spLocks noGrp="1"/>
          </p:cNvSpPr>
          <p:nvPr>
            <p:ph type="pic" sz="quarter" idx="10" hasCustomPrompt="1"/>
          </p:nvPr>
        </p:nvSpPr>
        <p:spPr>
          <a:xfrm>
            <a:off x="45720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Title 1"/>
          <p:cNvSpPr>
            <a:spLocks noGrp="1"/>
          </p:cNvSpPr>
          <p:nvPr>
            <p:ph type="title" hasCustomPrompt="1"/>
          </p:nvPr>
        </p:nvSpPr>
        <p:spPr>
          <a:xfrm>
            <a:off x="686103" y="103763"/>
            <a:ext cx="3688470" cy="1044102"/>
          </a:xfrm>
        </p:spPr>
        <p:txBody>
          <a:bodyPr anchor="b" anchorCtr="0">
            <a:noAutofit/>
          </a:bodyPr>
          <a:lstStyle>
            <a:lvl1pPr>
              <a:lnSpc>
                <a:spcPct val="100000"/>
              </a:lnSpc>
              <a:defRPr sz="2600">
                <a:solidFill>
                  <a:schemeClr val="tx2"/>
                </a:solidFill>
              </a:defRPr>
            </a:lvl1pPr>
          </a:lstStyle>
          <a:p>
            <a:r>
              <a:rPr lang="en-US" dirty="0"/>
              <a:t>CLICK TO EDIT MASTER TITLE STYLE</a:t>
            </a:r>
          </a:p>
        </p:txBody>
      </p:sp>
      <p:sp>
        <p:nvSpPr>
          <p:cNvPr id="7" name="Content Placeholder 2"/>
          <p:cNvSpPr>
            <a:spLocks noGrp="1"/>
          </p:cNvSpPr>
          <p:nvPr>
            <p:ph sz="half" idx="1"/>
          </p:nvPr>
        </p:nvSpPr>
        <p:spPr>
          <a:xfrm>
            <a:off x="696495" y="1185154"/>
            <a:ext cx="3802770" cy="5413073"/>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68246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Gray Title Only">
    <p:spTree>
      <p:nvGrpSpPr>
        <p:cNvPr id="1" name=""/>
        <p:cNvGrpSpPr/>
        <p:nvPr/>
      </p:nvGrpSpPr>
      <p:grpSpPr>
        <a:xfrm>
          <a:off x="0" y="0"/>
          <a:ext cx="0" cy="0"/>
          <a:chOff x="0" y="0"/>
          <a:chExt cx="0" cy="0"/>
        </a:xfrm>
      </p:grpSpPr>
      <p:sp>
        <p:nvSpPr>
          <p:cNvPr id="19" name="Rectangle 18"/>
          <p:cNvSpPr/>
          <p:nvPr userDrawn="1"/>
        </p:nvSpPr>
        <p:spPr>
          <a:xfrm>
            <a:off x="4578485" y="149157"/>
            <a:ext cx="4422843" cy="6543473"/>
          </a:xfrm>
          <a:prstGeom prst="rect">
            <a:avLst/>
          </a:prstGeom>
          <a:solidFill>
            <a:srgbClr val="E7E7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2F6C"/>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a:ln>
            <a:noFill/>
          </a:ln>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338793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a:extLst>
              <a:ext uri="{28A0092B-C50C-407E-A947-70E740481C1C}">
                <a14:useLocalDpi xmlns:a14="http://schemas.microsoft.com/office/drawing/2010/main" val="0"/>
              </a:ext>
            </a:extLst>
          </a:blip>
          <a:srcRect l="3404" r="7350"/>
          <a:stretch/>
        </p:blipFill>
        <p:spPr>
          <a:xfrm>
            <a:off x="0" y="0"/>
            <a:ext cx="9144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553856"/>
            <a:ext cx="1524000" cy="457200"/>
          </a:xfrm>
          <a:prstGeom prst="rect">
            <a:avLst/>
          </a:prstGeom>
        </p:spPr>
      </p:pic>
      <p:sp>
        <p:nvSpPr>
          <p:cNvPr id="16" name="Subtitle 2"/>
          <p:cNvSpPr>
            <a:spLocks noGrp="1"/>
          </p:cNvSpPr>
          <p:nvPr>
            <p:ph type="subTitle" idx="1" hasCustomPrompt="1"/>
          </p:nvPr>
        </p:nvSpPr>
        <p:spPr>
          <a:xfrm>
            <a:off x="685800" y="581186"/>
            <a:ext cx="6559658" cy="1511085"/>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NREL Logo2010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0898" y="5612185"/>
            <a:ext cx="1312020" cy="344895"/>
          </a:xfrm>
          <a:prstGeom prst="rect">
            <a:avLst/>
          </a:prstGeom>
        </p:spPr>
      </p:pic>
      <p:sp>
        <p:nvSpPr>
          <p:cNvPr id="6" name="TextBox 5"/>
          <p:cNvSpPr txBox="1"/>
          <p:nvPr userDrawn="1"/>
        </p:nvSpPr>
        <p:spPr>
          <a:xfrm>
            <a:off x="2593670" y="6101307"/>
            <a:ext cx="1641052" cy="630942"/>
          </a:xfrm>
          <a:prstGeom prst="rect">
            <a:avLst/>
          </a:prstGeom>
          <a:noFill/>
        </p:spPr>
        <p:txBody>
          <a:bodyPr wrap="square" rtlCol="0">
            <a:spAutoFit/>
          </a:bodyPr>
          <a:lstStyle/>
          <a:p>
            <a:r>
              <a:rPr lang="en-US" sz="700" dirty="0">
                <a:solidFill>
                  <a:srgbClr val="FFFFFF"/>
                </a:solidFill>
              </a:rPr>
              <a:t>NREL is a national laboratory of the U.S. Department of Energy, Office of Energy Efficiency and Renewable Energy, operated by the Alliance for Sustainable Energy, LLC. </a:t>
            </a:r>
          </a:p>
        </p:txBody>
      </p:sp>
    </p:spTree>
    <p:extLst>
      <p:ext uri="{BB962C8B-B14F-4D97-AF65-F5344CB8AC3E}">
        <p14:creationId xmlns:p14="http://schemas.microsoft.com/office/powerpoint/2010/main" val="182185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Full Blue">
    <p:bg>
      <p:bgRef idx="1001">
        <a:schemeClr val="bg1"/>
      </p:bgRef>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85800" y="2152994"/>
            <a:ext cx="8380708" cy="1077133"/>
          </a:xfrm>
        </p:spPr>
        <p:txBody>
          <a:bodyPr anchor="b" anchorCtr="0">
            <a:noAutofit/>
          </a:bodyPr>
          <a:lstStyle>
            <a:lvl1pPr>
              <a:lnSpc>
                <a:spcPct val="90000"/>
              </a:lnSpc>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799" y="3361863"/>
            <a:ext cx="8396208" cy="635431"/>
          </a:xfrm>
        </p:spPr>
        <p:txBody>
          <a:bodyPr>
            <a:no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8621" y="303573"/>
            <a:ext cx="1842837" cy="5763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04658" y="363491"/>
            <a:ext cx="1607094" cy="479728"/>
          </a:xfrm>
          <a:prstGeom prst="rect">
            <a:avLst/>
          </a:prstGeom>
        </p:spPr>
      </p:pic>
    </p:spTree>
    <p:extLst>
      <p:ext uri="{BB962C8B-B14F-4D97-AF65-F5344CB8AC3E}">
        <p14:creationId xmlns:p14="http://schemas.microsoft.com/office/powerpoint/2010/main" val="4894527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5740" y="827782"/>
            <a:ext cx="6899223"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chemeClr val="bg1"/>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2629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86774"/>
            <a:ext cx="7772400" cy="5304817"/>
          </a:xfrm>
        </p:spPr>
        <p:txBody>
          <a:bodyPr/>
          <a:lstStyle>
            <a:lvl1pPr>
              <a:defRPr>
                <a:solidFill>
                  <a:schemeClr val="tx1"/>
                </a:solidFill>
              </a:defRPr>
            </a:lvl1pPr>
            <a:lvl2pPr>
              <a:defRPr>
                <a:solidFill>
                  <a:schemeClr val="tx1"/>
                </a:solidFill>
              </a:defRPr>
            </a:lvl2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6" name="Rectangle 5"/>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7" name="Straight Connector 6"/>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pic>
        <p:nvPicPr>
          <p:cNvPr id="4" name="Picture 3">
            <a:extLst>
              <a:ext uri="{FF2B5EF4-FFF2-40B4-BE49-F238E27FC236}">
                <a16:creationId xmlns:a16="http://schemas.microsoft.com/office/drawing/2014/main" id="{9643064E-498E-4B0C-83BA-EFBEEE2BF248}"/>
              </a:ext>
            </a:extLst>
          </p:cNvPr>
          <p:cNvPicPr>
            <a:picLocks noChangeAspect="1"/>
          </p:cNvPicPr>
          <p:nvPr userDrawn="1"/>
        </p:nvPicPr>
        <p:blipFill>
          <a:blip r:embed="rId2"/>
          <a:stretch>
            <a:fillRect/>
          </a:stretch>
        </p:blipFill>
        <p:spPr>
          <a:xfrm>
            <a:off x="45416" y="366409"/>
            <a:ext cx="640080" cy="646725"/>
          </a:xfrm>
          <a:prstGeom prst="rect">
            <a:avLst/>
          </a:prstGeom>
        </p:spPr>
      </p:pic>
    </p:spTree>
    <p:extLst>
      <p:ext uri="{BB962C8B-B14F-4D97-AF65-F5344CB8AC3E}">
        <p14:creationId xmlns:p14="http://schemas.microsoft.com/office/powerpoint/2010/main" val="13042319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85154"/>
            <a:ext cx="3809696"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85154"/>
            <a:ext cx="3810304" cy="5286982"/>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spcBef>
                <a:spcPts val="0"/>
              </a:spcBef>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3" name="Straight Connector 12"/>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97511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193259"/>
            <a:ext cx="2514296"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5943600"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0" name="Content Placeholder 3"/>
          <p:cNvSpPr>
            <a:spLocks noGrp="1"/>
          </p:cNvSpPr>
          <p:nvPr>
            <p:ph sz="half" idx="13"/>
          </p:nvPr>
        </p:nvSpPr>
        <p:spPr>
          <a:xfrm>
            <a:off x="3314548" y="1193259"/>
            <a:ext cx="2514904" cy="5304817"/>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1" name="Title 1"/>
          <p:cNvSpPr>
            <a:spLocks noGrp="1"/>
          </p:cNvSpPr>
          <p:nvPr>
            <p:ph type="title" hasCustomPrompt="1"/>
          </p:nvPr>
        </p:nvSpPr>
        <p:spPr>
          <a:xfrm>
            <a:off x="686104" y="103762"/>
            <a:ext cx="7772400"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14" name="Rectangle 13"/>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5" name="Straight Connector 14"/>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264766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5518826" y="152400"/>
            <a:ext cx="3472774" cy="6352309"/>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8" name="Title 1"/>
          <p:cNvSpPr>
            <a:spLocks noGrp="1"/>
          </p:cNvSpPr>
          <p:nvPr>
            <p:ph type="title" hasCustomPrompt="1"/>
          </p:nvPr>
        </p:nvSpPr>
        <p:spPr>
          <a:xfrm>
            <a:off x="686104" y="103762"/>
            <a:ext cx="4696534" cy="881973"/>
          </a:xfrm>
        </p:spPr>
        <p:txBody>
          <a:bodyPr anchor="b" anchorCtr="0">
            <a:noAutofit/>
          </a:bodyPr>
          <a:lstStyle>
            <a:lvl1pPr>
              <a:lnSpc>
                <a:spcPct val="100000"/>
              </a:lnSpc>
              <a:defRPr>
                <a:solidFill>
                  <a:schemeClr val="tx2"/>
                </a:solidFill>
              </a:defRPr>
            </a:lvl1pPr>
          </a:lstStyle>
          <a:p>
            <a:r>
              <a:rPr lang="en-US" dirty="0"/>
              <a:t>CLICK TO EDIT MASTER TITLE STYLE</a:t>
            </a:r>
          </a:p>
        </p:txBody>
      </p:sp>
      <p:sp>
        <p:nvSpPr>
          <p:cNvPr id="9" name="Rectangle 8"/>
          <p:cNvSpPr/>
          <p:nvPr userDrawn="1"/>
        </p:nvSpPr>
        <p:spPr>
          <a:xfrm>
            <a:off x="0" y="1066800"/>
            <a:ext cx="208990" cy="56841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C2113A"/>
              </a:solidFill>
              <a:latin typeface="Calibri"/>
            </a:endParaRPr>
          </a:p>
        </p:txBody>
      </p:sp>
      <p:cxnSp>
        <p:nvCxnSpPr>
          <p:cNvPr id="11" name="Straight Connector 10"/>
          <p:cNvCxnSpPr/>
          <p:nvPr userDrawn="1"/>
        </p:nvCxnSpPr>
        <p:spPr>
          <a:xfrm>
            <a:off x="0" y="1066800"/>
            <a:ext cx="5416550" cy="0"/>
          </a:xfrm>
          <a:prstGeom prst="line">
            <a:avLst/>
          </a:prstGeom>
          <a:ln>
            <a:solidFill>
              <a:srgbClr val="002F6C"/>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sz="half" idx="1"/>
          </p:nvPr>
        </p:nvSpPr>
        <p:spPr>
          <a:xfrm>
            <a:off x="696494" y="1185154"/>
            <a:ext cx="4696387" cy="5558546"/>
          </a:xfrm>
        </p:spPr>
        <p:txBody>
          <a:bodyPr>
            <a:normAutofit/>
          </a:bodyPr>
          <a:lstStyle>
            <a:lvl1pPr>
              <a:defRPr sz="2000">
                <a:solidFill>
                  <a:srgbClr val="6C6463"/>
                </a:solidFill>
                <a:latin typeface="+mn-lt"/>
              </a:defRPr>
            </a:lvl1pPr>
            <a:lvl2pPr>
              <a:spcAft>
                <a:spcPts val="600"/>
              </a:spcAft>
              <a:defRPr sz="1800">
                <a:solidFill>
                  <a:srgbClr val="6C6463"/>
                </a:solidFill>
                <a:latin typeface="+mn-lt"/>
              </a:defRPr>
            </a:lvl2pPr>
            <a:lvl3pPr>
              <a:spcBef>
                <a:spcPts val="0"/>
              </a:spcBef>
              <a:spcAft>
                <a:spcPts val="600"/>
              </a:spcAft>
              <a:defRPr sz="1600">
                <a:solidFill>
                  <a:srgbClr val="6C6463"/>
                </a:solidFill>
                <a:latin typeface="+mn-lt"/>
              </a:defRPr>
            </a:lvl3pPr>
            <a:lvl4pPr>
              <a:defRPr sz="1400">
                <a:solidFill>
                  <a:srgbClr val="6C6463"/>
                </a:solidFill>
                <a:latin typeface="+mn-lt"/>
              </a:defRPr>
            </a:lvl4pPr>
            <a:lvl5pPr>
              <a:defRPr sz="1600">
                <a:solidFill>
                  <a:srgbClr val="6C6463"/>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79674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chemeClr val="tx2"/>
                </a:solidFill>
              </a:defRPr>
            </a:lvl1pPr>
          </a:lstStyle>
          <a:p>
            <a:r>
              <a:rPr lang="en-US" dirty="0"/>
              <a:t>CLICK TO EDIT MASTER TITLE STYLE</a:t>
            </a:r>
          </a:p>
        </p:txBody>
      </p:sp>
      <p:sp>
        <p:nvSpPr>
          <p:cNvPr id="10" name="Picture Placeholder 3"/>
          <p:cNvSpPr>
            <a:spLocks noGrp="1"/>
          </p:cNvSpPr>
          <p:nvPr>
            <p:ph type="pic" sz="quarter" idx="10" hasCustomPrompt="1"/>
          </p:nvPr>
        </p:nvSpPr>
        <p:spPr>
          <a:xfrm>
            <a:off x="152400" y="152400"/>
            <a:ext cx="4419600" cy="6553200"/>
          </a:xfrm>
          <a:no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5"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144738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110247"/>
            <a:ext cx="7772400" cy="869004"/>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85800" y="1160834"/>
            <a:ext cx="7772400" cy="52983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p:cNvSpPr>
            <a:spLocks noGrp="1"/>
          </p:cNvSpPr>
          <p:nvPr>
            <p:ph type="sldNum" sz="quarter" idx="4"/>
          </p:nvPr>
        </p:nvSpPr>
        <p:spPr>
          <a:xfrm>
            <a:off x="6858000" y="6514690"/>
            <a:ext cx="2133600" cy="215444"/>
          </a:xfrm>
          <a:prstGeom prst="rect">
            <a:avLst/>
          </a:prstGeom>
        </p:spPr>
        <p:txBody>
          <a:bodyPr vert="horz" lIns="91440" tIns="45720" rIns="91440" bIns="45720" rtlCol="0" anchor="ctr">
            <a:spAutoFit/>
          </a:bodyPr>
          <a:lstStyle>
            <a:lvl1pPr algn="r">
              <a:defRPr sz="800" b="0" i="0">
                <a:solidFill>
                  <a:srgbClr val="635C5B"/>
                </a:solidFill>
                <a:latin typeface="+mn-lt"/>
                <a:cs typeface="Gill Sans MT"/>
              </a:defRPr>
            </a:lvl1pPr>
          </a:lstStyle>
          <a:p>
            <a:fld id="{42782948-4DBE-204D-AB9E-B65E067054AE}" type="slidenum">
              <a:rPr lang="en-US" smtClean="0"/>
              <a:pPr/>
              <a:t>‹#›</a:t>
            </a:fld>
            <a:endParaRPr lang="en-US" dirty="0"/>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96" r:id="rId2"/>
    <p:sldLayoutId id="2147483716" r:id="rId3"/>
    <p:sldLayoutId id="2147483717" r:id="rId4"/>
    <p:sldLayoutId id="2147483732" r:id="rId5"/>
    <p:sldLayoutId id="2147483733" r:id="rId6"/>
    <p:sldLayoutId id="2147483734" r:id="rId7"/>
    <p:sldLayoutId id="2147483736" r:id="rId8"/>
    <p:sldLayoutId id="2147483737" r:id="rId9"/>
    <p:sldLayoutId id="2147483686" r:id="rId10"/>
    <p:sldLayoutId id="2147483720" r:id="rId11"/>
    <p:sldLayoutId id="2147483699" r:id="rId12"/>
    <p:sldLayoutId id="2147483694" r:id="rId13"/>
    <p:sldLayoutId id="2147483731" r:id="rId14"/>
  </p:sldLayoutIdLst>
  <p:hf sldNum="0" hdr="0" ftr="0" dt="0"/>
  <p:txStyles>
    <p:titleStyle>
      <a:lvl1pPr algn="l" defTabSz="457200" rtl="0" eaLnBrk="1" latinLnBrk="0" hangingPunct="1">
        <a:spcBef>
          <a:spcPct val="0"/>
        </a:spcBef>
        <a:buNone/>
        <a:defRPr sz="2800" b="0" i="0" kern="1200" baseline="0">
          <a:solidFill>
            <a:schemeClr val="tx2"/>
          </a:solidFill>
          <a:latin typeface="+mj-l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mn-lt"/>
          <a:ea typeface="+mn-ea"/>
          <a:cs typeface="Gill Sans MT"/>
        </a:defRPr>
      </a:lvl1pPr>
      <a:lvl2pPr marL="684213" indent="-230188" algn="l" defTabSz="457200" rtl="0" eaLnBrk="1" latinLnBrk="0" hangingPunct="1">
        <a:spcBef>
          <a:spcPts val="0"/>
        </a:spcBef>
        <a:spcAft>
          <a:spcPts val="1200"/>
        </a:spcAft>
        <a:buFont typeface="Arial"/>
        <a:buChar char="–"/>
        <a:defRPr sz="1800" b="0" i="0" kern="1200">
          <a:solidFill>
            <a:srgbClr val="635C5B"/>
          </a:solidFill>
          <a:latin typeface="+mn-l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hyperlink" Target="https://w3.siemens.com/smartgrid/global/en/projects/pages/pjm.asp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60258967@N00/132508809"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60258967@N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p:cNvPicPr>
            <a:picLocks noChangeAspect="1"/>
          </p:cNvPicPr>
          <p:nvPr/>
        </p:nvPicPr>
        <p:blipFill rotWithShape="1">
          <a:blip r:embed="rId2">
            <a:extLst>
              <a:ext uri="{28A0092B-C50C-407E-A947-70E740481C1C}">
                <a14:useLocalDpi xmlns:a14="http://schemas.microsoft.com/office/drawing/2010/main" val="0"/>
              </a:ext>
            </a:extLst>
          </a:blip>
          <a:srcRect t="3196" b="4251"/>
          <a:stretch/>
        </p:blipFill>
        <p:spPr>
          <a:xfrm>
            <a:off x="0" y="3146156"/>
            <a:ext cx="9134388" cy="3711844"/>
          </a:xfrm>
          <a:prstGeom prst="rect">
            <a:avLst/>
          </a:prstGeom>
          <a:solidFill>
            <a:srgbClr val="CFCDC9"/>
          </a:solidFill>
        </p:spPr>
      </p:pic>
      <p:sp>
        <p:nvSpPr>
          <p:cNvPr id="5" name="Title 4"/>
          <p:cNvSpPr>
            <a:spLocks noGrp="1"/>
          </p:cNvSpPr>
          <p:nvPr>
            <p:ph type="ctrTitle"/>
          </p:nvPr>
        </p:nvSpPr>
        <p:spPr>
          <a:xfrm>
            <a:off x="685799" y="693868"/>
            <a:ext cx="8031997" cy="1030198"/>
          </a:xfrm>
        </p:spPr>
        <p:txBody>
          <a:bodyPr>
            <a:normAutofit/>
          </a:bodyPr>
          <a:lstStyle/>
          <a:p>
            <a:r>
              <a:rPr lang="en-US" dirty="0"/>
              <a:t>      Vulnerabilities Introduction</a:t>
            </a:r>
          </a:p>
        </p:txBody>
      </p:sp>
      <p:sp>
        <p:nvSpPr>
          <p:cNvPr id="6" name="Subtitle 5"/>
          <p:cNvSpPr>
            <a:spLocks noGrp="1"/>
          </p:cNvSpPr>
          <p:nvPr>
            <p:ph type="subTitle" idx="1"/>
          </p:nvPr>
        </p:nvSpPr>
        <p:spPr>
          <a:xfrm>
            <a:off x="693549" y="1810362"/>
            <a:ext cx="8024247" cy="1335794"/>
          </a:xfrm>
        </p:spPr>
        <p:txBody>
          <a:bodyPr>
            <a:normAutofit fontScale="85000" lnSpcReduction="20000"/>
          </a:bodyPr>
          <a:lstStyle/>
          <a:p>
            <a:r>
              <a:rPr lang="en-US" sz="2600" dirty="0">
                <a:solidFill>
                  <a:srgbClr val="4D525A"/>
                </a:solidFill>
              </a:rPr>
              <a:t>Power Sector Resilience Planning Guidebook</a:t>
            </a:r>
          </a:p>
          <a:p>
            <a:r>
              <a:rPr lang="en-US" sz="1500" i="1" dirty="0">
                <a:solidFill>
                  <a:srgbClr val="4D525A"/>
                </a:solidFill>
              </a:rPr>
              <a:t>The following slides are intended to provide additional background information and examples of power system vulnerabilities. They can serve simply as a reference or can be used in local power sector resilience assessment workshops. For questions or more information on the slides, use the “Ask An Expert” feature on the Resilient Energy Platform website.</a:t>
            </a:r>
          </a:p>
          <a:p>
            <a:endParaRPr lang="en-US" dirty="0">
              <a:solidFill>
                <a:srgbClr val="4D525A"/>
              </a:solidFill>
            </a:endParaRPr>
          </a:p>
        </p:txBody>
      </p:sp>
      <p:pic>
        <p:nvPicPr>
          <p:cNvPr id="3" name="Picture 2">
            <a:extLst>
              <a:ext uri="{FF2B5EF4-FFF2-40B4-BE49-F238E27FC236}">
                <a16:creationId xmlns:a16="http://schemas.microsoft.com/office/drawing/2014/main" id="{9BCE09A7-42E9-47F7-BEAA-8AAD4B9A77FB}"/>
              </a:ext>
            </a:extLst>
          </p:cNvPr>
          <p:cNvPicPr>
            <a:picLocks noChangeAspect="1"/>
          </p:cNvPicPr>
          <p:nvPr/>
        </p:nvPicPr>
        <p:blipFill>
          <a:blip r:embed="rId3"/>
          <a:stretch>
            <a:fillRect/>
          </a:stretch>
        </p:blipFill>
        <p:spPr>
          <a:xfrm>
            <a:off x="693549" y="1120489"/>
            <a:ext cx="640080" cy="646725"/>
          </a:xfrm>
          <a:prstGeom prst="rect">
            <a:avLst/>
          </a:prstGeom>
        </p:spPr>
      </p:pic>
    </p:spTree>
    <p:extLst>
      <p:ext uri="{BB962C8B-B14F-4D97-AF65-F5344CB8AC3E}">
        <p14:creationId xmlns:p14="http://schemas.microsoft.com/office/powerpoint/2010/main" val="325735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Distribution</a:t>
            </a:r>
          </a:p>
        </p:txBody>
      </p:sp>
      <p:sp>
        <p:nvSpPr>
          <p:cNvPr id="8" name="Content Placeholder 1">
            <a:extLst>
              <a:ext uri="{FF2B5EF4-FFF2-40B4-BE49-F238E27FC236}">
                <a16:creationId xmlns:a16="http://schemas.microsoft.com/office/drawing/2014/main" id="{6D5EAD5E-BA57-4E82-AF0C-4B4B8749A15D}"/>
              </a:ext>
            </a:extLst>
          </p:cNvPr>
          <p:cNvSpPr>
            <a:spLocks noGrp="1"/>
          </p:cNvSpPr>
          <p:nvPr>
            <p:ph idx="1"/>
          </p:nvPr>
        </p:nvSpPr>
        <p:spPr>
          <a:xfrm>
            <a:off x="431786" y="1135288"/>
            <a:ext cx="5365007" cy="5304817"/>
          </a:xfrm>
        </p:spPr>
        <p:txBody>
          <a:bodyPr>
            <a:noAutofit/>
          </a:bodyPr>
          <a:lstStyle/>
          <a:p>
            <a:r>
              <a:rPr lang="en-US" sz="1800" dirty="0">
                <a:solidFill>
                  <a:srgbClr val="000000"/>
                </a:solidFill>
              </a:rPr>
              <a:t>Infrastructure design susceptible to failure</a:t>
            </a:r>
          </a:p>
          <a:p>
            <a:r>
              <a:rPr lang="en-US" sz="1800" dirty="0">
                <a:solidFill>
                  <a:srgbClr val="000000"/>
                </a:solidFill>
              </a:rPr>
              <a:t>Infrastructure design susceptible to interference from people and wildlife</a:t>
            </a:r>
          </a:p>
          <a:p>
            <a:r>
              <a:rPr lang="en-US" sz="1800" dirty="0">
                <a:solidFill>
                  <a:srgbClr val="000000"/>
                </a:solidFill>
              </a:rPr>
              <a:t>Vegetation interactions with distribution network, such as tree limbs contacting power lines</a:t>
            </a:r>
          </a:p>
          <a:p>
            <a:r>
              <a:rPr lang="en-US" sz="1800" dirty="0">
                <a:solidFill>
                  <a:srgbClr val="000000"/>
                </a:solidFill>
              </a:rPr>
              <a:t>Aging infrastructure</a:t>
            </a:r>
          </a:p>
          <a:p>
            <a:r>
              <a:rPr lang="en-US" sz="1800" dirty="0">
                <a:solidFill>
                  <a:srgbClr val="000000"/>
                </a:solidFill>
              </a:rPr>
              <a:t>Undersized power systems for rapid population growth</a:t>
            </a:r>
          </a:p>
          <a:p>
            <a:r>
              <a:rPr lang="en-US" sz="1800" dirty="0">
                <a:solidFill>
                  <a:srgbClr val="000000"/>
                </a:solidFill>
              </a:rPr>
              <a:t>Other infrastructure can negatively impact power system</a:t>
            </a:r>
          </a:p>
          <a:p>
            <a:r>
              <a:rPr lang="en-US" sz="1800" dirty="0">
                <a:solidFill>
                  <a:srgbClr val="000000"/>
                </a:solidFill>
              </a:rPr>
              <a:t>Lack of redundant power for critical loads</a:t>
            </a:r>
          </a:p>
          <a:p>
            <a:r>
              <a:rPr lang="en-US" sz="1800" dirty="0">
                <a:solidFill>
                  <a:srgbClr val="000000"/>
                </a:solidFill>
              </a:rPr>
              <a:t>Restricted supply chain for parts and fuels</a:t>
            </a:r>
          </a:p>
          <a:p>
            <a:r>
              <a:rPr lang="en-US" sz="1800" dirty="0">
                <a:solidFill>
                  <a:srgbClr val="000000"/>
                </a:solidFill>
              </a:rPr>
              <a:t>Poles not buried to adequate depth</a:t>
            </a:r>
          </a:p>
          <a:p>
            <a:r>
              <a:rPr lang="en-US" sz="1800" dirty="0">
                <a:solidFill>
                  <a:srgbClr val="000000"/>
                </a:solidFill>
              </a:rPr>
              <a:t>Workforce capacity lacking in installation requirements for resilience</a:t>
            </a:r>
          </a:p>
          <a:p>
            <a:endParaRPr lang="en-US" dirty="0">
              <a:solidFill>
                <a:srgbClr val="000000"/>
              </a:solidFill>
            </a:endParaRPr>
          </a:p>
        </p:txBody>
      </p:sp>
      <p:pic>
        <p:nvPicPr>
          <p:cNvPr id="9" name="Picture 6" descr="transformer 3.jpg">
            <a:extLst>
              <a:ext uri="{FF2B5EF4-FFF2-40B4-BE49-F238E27FC236}">
                <a16:creationId xmlns:a16="http://schemas.microsoft.com/office/drawing/2014/main" id="{C7AB8418-2008-42FB-AE51-EBE18EF39622}"/>
              </a:ext>
            </a:extLst>
          </p:cNvPr>
          <p:cNvPicPr>
            <a:picLocks noChangeAspect="1"/>
          </p:cNvPicPr>
          <p:nvPr/>
        </p:nvPicPr>
        <p:blipFill rotWithShape="1">
          <a:blip r:embed="rId2" cstate="email"/>
          <a:srcRect b="11445"/>
          <a:stretch/>
        </p:blipFill>
        <p:spPr bwMode="auto">
          <a:xfrm>
            <a:off x="5930533" y="1186774"/>
            <a:ext cx="2323272" cy="2743200"/>
          </a:xfrm>
          <a:prstGeom prst="rect">
            <a:avLst/>
          </a:prstGeom>
          <a:noFill/>
          <a:ln w="9525">
            <a:noFill/>
            <a:miter lim="800000"/>
            <a:headEnd/>
            <a:tailEnd/>
          </a:ln>
          <a:effectLst/>
        </p:spPr>
      </p:pic>
      <p:pic>
        <p:nvPicPr>
          <p:cNvPr id="10" name="Picture 9" descr="Busy OH pole.JPG">
            <a:extLst>
              <a:ext uri="{FF2B5EF4-FFF2-40B4-BE49-F238E27FC236}">
                <a16:creationId xmlns:a16="http://schemas.microsoft.com/office/drawing/2014/main" id="{86D84659-C8B3-499D-8BC3-57155761F1A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0533" y="4032511"/>
            <a:ext cx="2323272" cy="2305057"/>
          </a:xfrm>
          <a:prstGeom prst="rect">
            <a:avLst/>
          </a:prstGeom>
          <a:ln>
            <a:noFill/>
          </a:ln>
          <a:effectLst/>
        </p:spPr>
      </p:pic>
      <p:sp>
        <p:nvSpPr>
          <p:cNvPr id="11" name="TextBox 10">
            <a:extLst>
              <a:ext uri="{FF2B5EF4-FFF2-40B4-BE49-F238E27FC236}">
                <a16:creationId xmlns:a16="http://schemas.microsoft.com/office/drawing/2014/main" id="{FB9EF1D4-57B6-4774-BDFA-933353E6FB4D}"/>
              </a:ext>
            </a:extLst>
          </p:cNvPr>
          <p:cNvSpPr txBox="1"/>
          <p:nvPr/>
        </p:nvSpPr>
        <p:spPr>
          <a:xfrm>
            <a:off x="5930533" y="6347772"/>
            <a:ext cx="1531188" cy="184666"/>
          </a:xfrm>
          <a:prstGeom prst="rect">
            <a:avLst/>
          </a:prstGeom>
          <a:noFill/>
        </p:spPr>
        <p:txBody>
          <a:bodyPr wrap="none" rtlCol="0">
            <a:spAutoFit/>
          </a:bodyPr>
          <a:lstStyle/>
          <a:p>
            <a:r>
              <a:rPr lang="en-US" sz="600" dirty="0">
                <a:latin typeface="Calibri"/>
              </a:rPr>
              <a:t>Photos courtesy Michael Coddington, NREL</a:t>
            </a:r>
          </a:p>
        </p:txBody>
      </p:sp>
    </p:spTree>
    <p:extLst>
      <p:ext uri="{BB962C8B-B14F-4D97-AF65-F5344CB8AC3E}">
        <p14:creationId xmlns:p14="http://schemas.microsoft.com/office/powerpoint/2010/main" val="229395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Customer (Demand)</a:t>
            </a:r>
          </a:p>
        </p:txBody>
      </p:sp>
      <p:sp>
        <p:nvSpPr>
          <p:cNvPr id="4" name="Content Placeholder 1">
            <a:extLst>
              <a:ext uri="{FF2B5EF4-FFF2-40B4-BE49-F238E27FC236}">
                <a16:creationId xmlns:a16="http://schemas.microsoft.com/office/drawing/2014/main" id="{F61C79DD-64B2-4859-A378-2831B20315AE}"/>
              </a:ext>
            </a:extLst>
          </p:cNvPr>
          <p:cNvSpPr>
            <a:spLocks noGrp="1"/>
          </p:cNvSpPr>
          <p:nvPr>
            <p:ph idx="1"/>
          </p:nvPr>
        </p:nvSpPr>
        <p:spPr>
          <a:xfrm>
            <a:off x="212436" y="1205303"/>
            <a:ext cx="4623813" cy="5304817"/>
          </a:xfrm>
        </p:spPr>
        <p:txBody>
          <a:bodyPr>
            <a:normAutofit/>
          </a:bodyPr>
          <a:lstStyle/>
          <a:p>
            <a:r>
              <a:rPr lang="en-US" sz="2400" dirty="0">
                <a:solidFill>
                  <a:srgbClr val="000000"/>
                </a:solidFill>
              </a:rPr>
              <a:t>Interference from non-compliant equipment</a:t>
            </a:r>
          </a:p>
          <a:p>
            <a:endParaRPr lang="en-US" sz="2400" dirty="0">
              <a:solidFill>
                <a:srgbClr val="000000"/>
              </a:solidFill>
            </a:endParaRPr>
          </a:p>
          <a:p>
            <a:r>
              <a:rPr lang="en-US" sz="2400" dirty="0">
                <a:solidFill>
                  <a:srgbClr val="000000"/>
                </a:solidFill>
              </a:rPr>
              <a:t>Unauthorized self-generation </a:t>
            </a:r>
          </a:p>
          <a:p>
            <a:endParaRPr lang="en-US" sz="2400" dirty="0">
              <a:solidFill>
                <a:srgbClr val="000000"/>
              </a:solidFill>
            </a:endParaRPr>
          </a:p>
          <a:p>
            <a:r>
              <a:rPr lang="en-US" sz="2400" dirty="0">
                <a:solidFill>
                  <a:srgbClr val="000000"/>
                </a:solidFill>
              </a:rPr>
              <a:t>Unpredictable loads</a:t>
            </a:r>
          </a:p>
          <a:p>
            <a:endParaRPr lang="en-US" sz="2400" dirty="0">
              <a:solidFill>
                <a:srgbClr val="000000"/>
              </a:solidFill>
            </a:endParaRPr>
          </a:p>
          <a:p>
            <a:r>
              <a:rPr lang="en-US" sz="2400" dirty="0">
                <a:solidFill>
                  <a:srgbClr val="000000"/>
                </a:solidFill>
              </a:rPr>
              <a:t>Informal/unauthorized connections (e.g., </a:t>
            </a:r>
            <a:r>
              <a:rPr lang="en-US" sz="2400">
                <a:solidFill>
                  <a:srgbClr val="000000"/>
                </a:solidFill>
              </a:rPr>
              <a:t>electricity theft/piracy</a:t>
            </a:r>
            <a:r>
              <a:rPr lang="en-US" sz="2400" dirty="0">
                <a:solidFill>
                  <a:srgbClr val="000000"/>
                </a:solidFill>
              </a:rPr>
              <a:t>)</a:t>
            </a:r>
          </a:p>
          <a:p>
            <a:endParaRPr lang="en-US" sz="2400" dirty="0">
              <a:solidFill>
                <a:srgbClr val="000000"/>
              </a:solidFill>
            </a:endParaRPr>
          </a:p>
        </p:txBody>
      </p:sp>
      <p:pic>
        <p:nvPicPr>
          <p:cNvPr id="5" name="Picture 7" descr="IMG_1233.jpg">
            <a:extLst>
              <a:ext uri="{FF2B5EF4-FFF2-40B4-BE49-F238E27FC236}">
                <a16:creationId xmlns:a16="http://schemas.microsoft.com/office/drawing/2014/main" id="{19C132BD-A235-498D-B282-70F63AF0267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6793" y="1200734"/>
            <a:ext cx="2035940" cy="2487714"/>
          </a:xfrm>
          <a:prstGeom prst="rect">
            <a:avLst/>
          </a:prstGeom>
          <a:ln>
            <a:noFill/>
          </a:ln>
          <a:effectLst/>
        </p:spPr>
      </p:pic>
      <p:pic>
        <p:nvPicPr>
          <p:cNvPr id="6" name="Picture 5" descr="panel neat.jpg">
            <a:extLst>
              <a:ext uri="{FF2B5EF4-FFF2-40B4-BE49-F238E27FC236}">
                <a16:creationId xmlns:a16="http://schemas.microsoft.com/office/drawing/2014/main" id="{8A764B6C-1143-4919-AABE-556733395EB9}"/>
              </a:ext>
            </a:extLst>
          </p:cNvPr>
          <p:cNvPicPr>
            <a:picLocks noChangeAspect="1"/>
          </p:cNvPicPr>
          <p:nvPr/>
        </p:nvPicPr>
        <p:blipFill>
          <a:blip r:embed="rId3" cstate="print"/>
          <a:srcRect/>
          <a:stretch>
            <a:fillRect/>
          </a:stretch>
        </p:blipFill>
        <p:spPr bwMode="auto">
          <a:xfrm>
            <a:off x="6970643" y="1205304"/>
            <a:ext cx="1640826" cy="2478574"/>
          </a:xfrm>
          <a:prstGeom prst="rect">
            <a:avLst/>
          </a:prstGeom>
          <a:ln>
            <a:noFill/>
          </a:ln>
          <a:effectLst/>
        </p:spPr>
      </p:pic>
      <p:pic>
        <p:nvPicPr>
          <p:cNvPr id="7" name="Picture 2" descr="C:\Users\sstout\Pictures\IMG_1664.JPG">
            <a:extLst>
              <a:ext uri="{FF2B5EF4-FFF2-40B4-BE49-F238E27FC236}">
                <a16:creationId xmlns:a16="http://schemas.microsoft.com/office/drawing/2014/main" id="{A0F4A88C-4636-4509-A6DF-C6E67AD235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4159" y="3816547"/>
            <a:ext cx="3237147" cy="242786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F30655E4-8680-4603-8FBE-D345FD1C5851}"/>
              </a:ext>
            </a:extLst>
          </p:cNvPr>
          <p:cNvSpPr txBox="1"/>
          <p:nvPr/>
        </p:nvSpPr>
        <p:spPr>
          <a:xfrm>
            <a:off x="5930533" y="6347772"/>
            <a:ext cx="2071401" cy="184666"/>
          </a:xfrm>
          <a:prstGeom prst="rect">
            <a:avLst/>
          </a:prstGeom>
          <a:noFill/>
        </p:spPr>
        <p:txBody>
          <a:bodyPr wrap="none" rtlCol="0">
            <a:spAutoFit/>
          </a:bodyPr>
          <a:lstStyle/>
          <a:p>
            <a:r>
              <a:rPr lang="en-US" sz="600" dirty="0">
                <a:latin typeface="Calibri"/>
              </a:rPr>
              <a:t>Photos courtesy Michael Coddington and Sherry Stout, NREL</a:t>
            </a:r>
          </a:p>
        </p:txBody>
      </p:sp>
    </p:spTree>
    <p:extLst>
      <p:ext uri="{BB962C8B-B14F-4D97-AF65-F5344CB8AC3E}">
        <p14:creationId xmlns:p14="http://schemas.microsoft.com/office/powerpoint/2010/main" val="306316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741" y="827782"/>
            <a:ext cx="6531964" cy="584775"/>
          </a:xfrm>
        </p:spPr>
        <p:txBody>
          <a:bodyPr/>
          <a:lstStyle/>
          <a:p>
            <a:r>
              <a:rPr lang="en-US" dirty="0"/>
              <a:t>Process Vulnerabilities</a:t>
            </a:r>
            <a:endParaRPr lang="en-US" dirty="0">
              <a:solidFill>
                <a:schemeClr val="bg1">
                  <a:lumMod val="65000"/>
                </a:schemeClr>
              </a:solidFill>
            </a:endParaRPr>
          </a:p>
        </p:txBody>
      </p:sp>
    </p:spTree>
    <p:extLst>
      <p:ext uri="{BB962C8B-B14F-4D97-AF65-F5344CB8AC3E}">
        <p14:creationId xmlns:p14="http://schemas.microsoft.com/office/powerpoint/2010/main" val="346814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System Operations</a:t>
            </a:r>
          </a:p>
        </p:txBody>
      </p:sp>
      <p:sp>
        <p:nvSpPr>
          <p:cNvPr id="10" name="Content Placeholder 19">
            <a:extLst>
              <a:ext uri="{FF2B5EF4-FFF2-40B4-BE49-F238E27FC236}">
                <a16:creationId xmlns:a16="http://schemas.microsoft.com/office/drawing/2014/main" id="{2FDC0B71-B059-4A13-94C2-79CB9810AA46}"/>
              </a:ext>
            </a:extLst>
          </p:cNvPr>
          <p:cNvSpPr>
            <a:spLocks noGrp="1"/>
          </p:cNvSpPr>
          <p:nvPr>
            <p:ph idx="1"/>
          </p:nvPr>
        </p:nvSpPr>
        <p:spPr>
          <a:xfrm>
            <a:off x="476475" y="1284473"/>
            <a:ext cx="5077606" cy="5304817"/>
          </a:xfrm>
        </p:spPr>
        <p:txBody>
          <a:bodyPr>
            <a:normAutofit/>
          </a:bodyPr>
          <a:lstStyle/>
          <a:p>
            <a:r>
              <a:rPr lang="en-US" sz="2400" dirty="0">
                <a:solidFill>
                  <a:srgbClr val="000000"/>
                </a:solidFill>
              </a:rPr>
              <a:t>Limited operational flexibility</a:t>
            </a:r>
          </a:p>
          <a:p>
            <a:r>
              <a:rPr lang="en-US" sz="2400" dirty="0">
                <a:solidFill>
                  <a:srgbClr val="000000"/>
                </a:solidFill>
              </a:rPr>
              <a:t>Limited generation forecasting </a:t>
            </a:r>
          </a:p>
          <a:p>
            <a:r>
              <a:rPr lang="en-US" sz="2400" dirty="0">
                <a:solidFill>
                  <a:srgbClr val="000000"/>
                </a:solidFill>
              </a:rPr>
              <a:t>Lack of UPS/backup power on operation centers</a:t>
            </a:r>
          </a:p>
          <a:p>
            <a:r>
              <a:rPr lang="en-US" sz="2400" dirty="0">
                <a:solidFill>
                  <a:srgbClr val="000000"/>
                </a:solidFill>
              </a:rPr>
              <a:t>Lack of cyber and physical security measures</a:t>
            </a:r>
          </a:p>
          <a:p>
            <a:r>
              <a:rPr lang="en-US" sz="2400" dirty="0">
                <a:solidFill>
                  <a:srgbClr val="000000"/>
                </a:solidFill>
              </a:rPr>
              <a:t>Lack of granular data on infrastructure and energy consumption/needs</a:t>
            </a:r>
          </a:p>
          <a:p>
            <a:r>
              <a:rPr lang="en-US" sz="2400" dirty="0">
                <a:solidFill>
                  <a:srgbClr val="000000"/>
                </a:solidFill>
              </a:rPr>
              <a:t>Lag time in communications between system components </a:t>
            </a:r>
          </a:p>
          <a:p>
            <a:endParaRPr lang="en-US" sz="2400" dirty="0">
              <a:solidFill>
                <a:srgbClr val="000000"/>
              </a:solidFill>
            </a:endParaRPr>
          </a:p>
        </p:txBody>
      </p:sp>
      <p:pic>
        <p:nvPicPr>
          <p:cNvPr id="5" name="Picture 4">
            <a:extLst>
              <a:ext uri="{FF2B5EF4-FFF2-40B4-BE49-F238E27FC236}">
                <a16:creationId xmlns:a16="http://schemas.microsoft.com/office/drawing/2014/main" id="{868C4B59-5E2D-485A-8CC5-EF0CD1E19930}"/>
              </a:ext>
            </a:extLst>
          </p:cNvPr>
          <p:cNvPicPr>
            <a:picLocks noChangeAspect="1"/>
          </p:cNvPicPr>
          <p:nvPr/>
        </p:nvPicPr>
        <p:blipFill>
          <a:blip r:embed="rId2"/>
          <a:stretch>
            <a:fillRect/>
          </a:stretch>
        </p:blipFill>
        <p:spPr>
          <a:xfrm>
            <a:off x="5887453" y="322737"/>
            <a:ext cx="2434173" cy="3147638"/>
          </a:xfrm>
          <a:prstGeom prst="rect">
            <a:avLst/>
          </a:prstGeom>
        </p:spPr>
      </p:pic>
      <p:pic>
        <p:nvPicPr>
          <p:cNvPr id="7" name="Picture 6">
            <a:extLst>
              <a:ext uri="{FF2B5EF4-FFF2-40B4-BE49-F238E27FC236}">
                <a16:creationId xmlns:a16="http://schemas.microsoft.com/office/drawing/2014/main" id="{6F7CB56C-A8FF-4F83-AD01-432243C8CA9F}"/>
              </a:ext>
            </a:extLst>
          </p:cNvPr>
          <p:cNvPicPr>
            <a:picLocks noChangeAspect="1"/>
          </p:cNvPicPr>
          <p:nvPr/>
        </p:nvPicPr>
        <p:blipFill>
          <a:blip r:embed="rId3"/>
          <a:stretch>
            <a:fillRect/>
          </a:stretch>
        </p:blipFill>
        <p:spPr>
          <a:xfrm>
            <a:off x="4720515" y="3500055"/>
            <a:ext cx="4423486" cy="2724812"/>
          </a:xfrm>
          <a:prstGeom prst="rect">
            <a:avLst/>
          </a:prstGeom>
        </p:spPr>
      </p:pic>
      <p:sp>
        <p:nvSpPr>
          <p:cNvPr id="8" name="TextBox 7">
            <a:extLst>
              <a:ext uri="{FF2B5EF4-FFF2-40B4-BE49-F238E27FC236}">
                <a16:creationId xmlns:a16="http://schemas.microsoft.com/office/drawing/2014/main" id="{8BC68D5F-8850-4C1E-A44B-0959DE29689A}"/>
              </a:ext>
            </a:extLst>
          </p:cNvPr>
          <p:cNvSpPr txBox="1"/>
          <p:nvPr/>
        </p:nvSpPr>
        <p:spPr>
          <a:xfrm>
            <a:off x="4720515" y="6280655"/>
            <a:ext cx="4423486" cy="461665"/>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prstClr val="black"/>
                </a:solidFill>
                <a:effectLst/>
                <a:uLnTx/>
                <a:uFillTx/>
                <a:latin typeface="Gill Sans MT"/>
                <a:ea typeface="+mn-ea"/>
                <a:cs typeface="+mn-cs"/>
              </a:rPr>
              <a:t>Figure. Siemens</a:t>
            </a:r>
            <a:r>
              <a:rPr lang="en-US" sz="800" dirty="0">
                <a:solidFill>
                  <a:prstClr val="black"/>
                </a:solidFill>
                <a:latin typeface="Gill Sans MT"/>
              </a:rPr>
              <a:t>. Siemens platform managing North America’s largest transmission grid (PJM Regional Transmission Organization Control Room). </a:t>
            </a:r>
            <a:r>
              <a:rPr lang="en-US" sz="800" i="1" dirty="0">
                <a:solidFill>
                  <a:prstClr val="black"/>
                </a:solidFill>
                <a:latin typeface="Gill Sans MT"/>
              </a:rPr>
              <a:t>Photo: PJM Interconnection </a:t>
            </a:r>
            <a:r>
              <a:rPr lang="en-US" sz="800" dirty="0">
                <a:solidFill>
                  <a:prstClr val="black"/>
                </a:solidFill>
                <a:latin typeface="Gill Sans MT"/>
                <a:hlinkClick r:id="rId4"/>
              </a:rPr>
              <a:t>https://w3.siemens.com/smartgrid/global/en/projects/pages/pjm.aspx</a:t>
            </a:r>
            <a:r>
              <a:rPr lang="en-US" sz="800" dirty="0">
                <a:solidFill>
                  <a:prstClr val="black"/>
                </a:solidFill>
                <a:latin typeface="Gill Sans MT"/>
              </a:rPr>
              <a:t> </a:t>
            </a:r>
            <a:endParaRPr kumimoji="0" lang="en-US" sz="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6939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Workforce and Human Resources</a:t>
            </a:r>
          </a:p>
        </p:txBody>
      </p:sp>
      <p:sp>
        <p:nvSpPr>
          <p:cNvPr id="4" name="Content Placeholder 19">
            <a:extLst>
              <a:ext uri="{FF2B5EF4-FFF2-40B4-BE49-F238E27FC236}">
                <a16:creationId xmlns:a16="http://schemas.microsoft.com/office/drawing/2014/main" id="{815AB9DE-2BE5-4E8B-A321-22735F5039AF}"/>
              </a:ext>
            </a:extLst>
          </p:cNvPr>
          <p:cNvSpPr>
            <a:spLocks noGrp="1"/>
          </p:cNvSpPr>
          <p:nvPr>
            <p:ph idx="1"/>
          </p:nvPr>
        </p:nvSpPr>
        <p:spPr>
          <a:xfrm>
            <a:off x="334818" y="1186774"/>
            <a:ext cx="3736182" cy="5304817"/>
          </a:xfrm>
        </p:spPr>
        <p:txBody>
          <a:bodyPr>
            <a:normAutofit/>
          </a:bodyPr>
          <a:lstStyle/>
          <a:p>
            <a:r>
              <a:rPr lang="en-US" sz="2800" dirty="0">
                <a:solidFill>
                  <a:srgbClr val="000000"/>
                </a:solidFill>
              </a:rPr>
              <a:t>Restricted supply chain across all operations</a:t>
            </a:r>
          </a:p>
          <a:p>
            <a:r>
              <a:rPr lang="en-US" sz="2800" dirty="0">
                <a:solidFill>
                  <a:srgbClr val="000000"/>
                </a:solidFill>
              </a:rPr>
              <a:t>Under-resourced/trained workforce</a:t>
            </a:r>
          </a:p>
          <a:p>
            <a:r>
              <a:rPr lang="en-US" sz="2800" dirty="0">
                <a:solidFill>
                  <a:srgbClr val="000000"/>
                </a:solidFill>
              </a:rPr>
              <a:t>Access time for workforce during emergency operations</a:t>
            </a:r>
          </a:p>
          <a:p>
            <a:endParaRPr lang="en-US" sz="2800" dirty="0">
              <a:solidFill>
                <a:srgbClr val="000000"/>
              </a:solidFill>
            </a:endParaRPr>
          </a:p>
        </p:txBody>
      </p:sp>
      <p:sp>
        <p:nvSpPr>
          <p:cNvPr id="11" name="Rectangle 10">
            <a:extLst>
              <a:ext uri="{FF2B5EF4-FFF2-40B4-BE49-F238E27FC236}">
                <a16:creationId xmlns:a16="http://schemas.microsoft.com/office/drawing/2014/main" id="{77207E95-9C2C-4E61-985B-02CC945D8CA3}"/>
              </a:ext>
            </a:extLst>
          </p:cNvPr>
          <p:cNvSpPr/>
          <p:nvPr/>
        </p:nvSpPr>
        <p:spPr>
          <a:xfrm>
            <a:off x="4754214" y="5541828"/>
            <a:ext cx="4078920" cy="430887"/>
          </a:xfrm>
          <a:prstGeom prst="rect">
            <a:avLst/>
          </a:prstGeom>
        </p:spPr>
        <p:txBody>
          <a:bodyPr wrap="square">
            <a:spAutoFit/>
          </a:bodyPr>
          <a:lstStyle/>
          <a:p>
            <a:r>
              <a:rPr lang="en-US" sz="1050" dirty="0">
                <a:latin typeface="Gill Sans MT" panose="020B0502020104020203" pitchFamily="34" charset="0"/>
              </a:rPr>
              <a:t>Figure. </a:t>
            </a:r>
            <a:r>
              <a:rPr lang="en-US" sz="1050" dirty="0">
                <a:hlinkClick r:id="rId3"/>
              </a:rPr>
              <a:t>"NOLA stoplight repair"</a:t>
            </a:r>
            <a:r>
              <a:rPr lang="en-US" sz="1050" dirty="0"/>
              <a:t> by </a:t>
            </a:r>
            <a:r>
              <a:rPr lang="en-US" sz="1050" dirty="0">
                <a:hlinkClick r:id="rId4"/>
              </a:rPr>
              <a:t>opacity</a:t>
            </a:r>
            <a:r>
              <a:rPr lang="en-US" sz="1050" dirty="0"/>
              <a:t> is licensed under </a:t>
            </a:r>
            <a:r>
              <a:rPr lang="en-US" sz="1050" cap="all" dirty="0">
                <a:hlinkClick r:id="rId5"/>
              </a:rPr>
              <a:t>CC BY-NC-ND 2.0 </a:t>
            </a:r>
            <a:endParaRPr lang="en-US" sz="700" dirty="0">
              <a:latin typeface="Gill Sans MT" panose="020B0502020104020203" pitchFamily="34" charset="0"/>
            </a:endParaRPr>
          </a:p>
        </p:txBody>
      </p:sp>
      <p:pic>
        <p:nvPicPr>
          <p:cNvPr id="5" name="Picture 4">
            <a:extLst>
              <a:ext uri="{FF2B5EF4-FFF2-40B4-BE49-F238E27FC236}">
                <a16:creationId xmlns:a16="http://schemas.microsoft.com/office/drawing/2014/main" id="{34466DB1-5955-4437-B463-193E8A0430C0}"/>
              </a:ext>
            </a:extLst>
          </p:cNvPr>
          <p:cNvPicPr>
            <a:picLocks noChangeAspect="1"/>
          </p:cNvPicPr>
          <p:nvPr/>
        </p:nvPicPr>
        <p:blipFill>
          <a:blip r:embed="rId6"/>
          <a:srcRect/>
          <a:stretch/>
        </p:blipFill>
        <p:spPr>
          <a:xfrm>
            <a:off x="4071000" y="2092748"/>
            <a:ext cx="4899379" cy="3157803"/>
          </a:xfrm>
          <a:prstGeom prst="rect">
            <a:avLst/>
          </a:prstGeom>
        </p:spPr>
      </p:pic>
    </p:spTree>
    <p:extLst>
      <p:ext uri="{BB962C8B-B14F-4D97-AF65-F5344CB8AC3E}">
        <p14:creationId xmlns:p14="http://schemas.microsoft.com/office/powerpoint/2010/main" val="3886483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Planning</a:t>
            </a:r>
          </a:p>
        </p:txBody>
      </p:sp>
      <p:sp>
        <p:nvSpPr>
          <p:cNvPr id="4" name="Content Placeholder 19">
            <a:extLst>
              <a:ext uri="{FF2B5EF4-FFF2-40B4-BE49-F238E27FC236}">
                <a16:creationId xmlns:a16="http://schemas.microsoft.com/office/drawing/2014/main" id="{14D4A139-E2B5-4706-9733-7CEF27676A4D}"/>
              </a:ext>
            </a:extLst>
          </p:cNvPr>
          <p:cNvSpPr>
            <a:spLocks noGrp="1"/>
          </p:cNvSpPr>
          <p:nvPr>
            <p:ph idx="1"/>
          </p:nvPr>
        </p:nvSpPr>
        <p:spPr>
          <a:xfrm>
            <a:off x="460514" y="1186774"/>
            <a:ext cx="5754756" cy="5304817"/>
          </a:xfrm>
        </p:spPr>
        <p:txBody>
          <a:bodyPr>
            <a:normAutofit fontScale="85000" lnSpcReduction="10000"/>
          </a:bodyPr>
          <a:lstStyle/>
          <a:p>
            <a:pPr>
              <a:lnSpc>
                <a:spcPct val="120000"/>
              </a:lnSpc>
            </a:pPr>
            <a:r>
              <a:rPr lang="en-US" dirty="0">
                <a:solidFill>
                  <a:srgbClr val="000000"/>
                </a:solidFill>
              </a:rPr>
              <a:t>Resilient design not included in broader planning     </a:t>
            </a:r>
            <a:r>
              <a:rPr lang="en-US" sz="1600" dirty="0">
                <a:solidFill>
                  <a:srgbClr val="000000"/>
                </a:solidFill>
              </a:rPr>
              <a:t>(IRPP-Integrated Resource and Resilience Planning)</a:t>
            </a:r>
            <a:endParaRPr lang="en-US" dirty="0">
              <a:solidFill>
                <a:srgbClr val="000000"/>
              </a:solidFill>
            </a:endParaRPr>
          </a:p>
          <a:p>
            <a:r>
              <a:rPr lang="en-US" dirty="0">
                <a:solidFill>
                  <a:srgbClr val="000000"/>
                </a:solidFill>
              </a:rPr>
              <a:t>Inaccurate predictions for load growth</a:t>
            </a:r>
          </a:p>
          <a:p>
            <a:pPr lvl="1"/>
            <a:r>
              <a:rPr lang="en-US" dirty="0">
                <a:solidFill>
                  <a:srgbClr val="000000"/>
                </a:solidFill>
              </a:rPr>
              <a:t>Generation needs</a:t>
            </a:r>
          </a:p>
          <a:p>
            <a:pPr lvl="1"/>
            <a:r>
              <a:rPr lang="en-US" dirty="0">
                <a:solidFill>
                  <a:srgbClr val="000000"/>
                </a:solidFill>
              </a:rPr>
              <a:t>Destruction needs</a:t>
            </a:r>
          </a:p>
          <a:p>
            <a:r>
              <a:rPr lang="en-US" dirty="0">
                <a:solidFill>
                  <a:srgbClr val="000000"/>
                </a:solidFill>
              </a:rPr>
              <a:t>Lack of updated codes/standards </a:t>
            </a:r>
          </a:p>
          <a:p>
            <a:r>
              <a:rPr lang="en-US" dirty="0">
                <a:solidFill>
                  <a:srgbClr val="000000"/>
                </a:solidFill>
              </a:rPr>
              <a:t>Lack of short, mid, and long term plans for infrastructure upgrades</a:t>
            </a:r>
          </a:p>
          <a:p>
            <a:r>
              <a:rPr lang="en-US" dirty="0">
                <a:solidFill>
                  <a:srgbClr val="000000"/>
                </a:solidFill>
              </a:rPr>
              <a:t>Lack of coordination with other government agencies</a:t>
            </a:r>
          </a:p>
          <a:p>
            <a:r>
              <a:rPr lang="en-US" dirty="0">
                <a:solidFill>
                  <a:srgbClr val="000000"/>
                </a:solidFill>
              </a:rPr>
              <a:t>Lack of coordination and communication between power sector stakeholders</a:t>
            </a:r>
          </a:p>
          <a:p>
            <a:r>
              <a:rPr lang="en-US" dirty="0">
                <a:solidFill>
                  <a:srgbClr val="000000"/>
                </a:solidFill>
              </a:rPr>
              <a:t>Lack of granular data on infrastructure and energy consumption/needs</a:t>
            </a:r>
          </a:p>
          <a:p>
            <a:r>
              <a:rPr lang="en-US" dirty="0">
                <a:solidFill>
                  <a:srgbClr val="000000"/>
                </a:solidFill>
              </a:rPr>
              <a:t>Lack of formal agreements for emergency response with surrounding countries</a:t>
            </a:r>
          </a:p>
          <a:p>
            <a:endParaRPr lang="en-US" dirty="0">
              <a:solidFill>
                <a:srgbClr val="000000"/>
              </a:solidFill>
            </a:endParaRPr>
          </a:p>
          <a:p>
            <a:endParaRPr lang="en-US" dirty="0">
              <a:solidFill>
                <a:srgbClr val="000000"/>
              </a:solidFill>
            </a:endParaRPr>
          </a:p>
        </p:txBody>
      </p:sp>
      <p:sp>
        <p:nvSpPr>
          <p:cNvPr id="11" name="Rectangle 10">
            <a:extLst>
              <a:ext uri="{FF2B5EF4-FFF2-40B4-BE49-F238E27FC236}">
                <a16:creationId xmlns:a16="http://schemas.microsoft.com/office/drawing/2014/main" id="{BD5B64CD-B561-44A3-AE46-F568FF261377}"/>
              </a:ext>
            </a:extLst>
          </p:cNvPr>
          <p:cNvSpPr/>
          <p:nvPr/>
        </p:nvSpPr>
        <p:spPr>
          <a:xfrm>
            <a:off x="5521422" y="6217833"/>
            <a:ext cx="3622578" cy="415498"/>
          </a:xfrm>
          <a:prstGeom prst="rect">
            <a:avLst/>
          </a:prstGeom>
        </p:spPr>
        <p:txBody>
          <a:bodyPr wrap="square">
            <a:spAutoFit/>
          </a:bodyPr>
          <a:lstStyle/>
          <a:p>
            <a:r>
              <a:rPr lang="en-US" sz="700" dirty="0">
                <a:latin typeface="Gill Sans MT" panose="020B0502020104020203" pitchFamily="34" charset="0"/>
              </a:rPr>
              <a:t>Figure. Dennis Schroeder. NREL. 2010. NREL members and AIST (Advanced Industrial Science and Technology) members meet at </a:t>
            </a:r>
            <a:r>
              <a:rPr lang="en-US" sz="700" dirty="0" err="1">
                <a:latin typeface="Gill Sans MT" panose="020B0502020104020203" pitchFamily="34" charset="0"/>
              </a:rPr>
              <a:t>SolarTAC</a:t>
            </a:r>
            <a:r>
              <a:rPr lang="en-US" sz="700" dirty="0">
                <a:latin typeface="Gill Sans MT" panose="020B0502020104020203" pitchFamily="34" charset="0"/>
              </a:rPr>
              <a:t> in Aurora at the site of a concentrated solar PV system being tested by the joint partnership. Image #. 19109</a:t>
            </a:r>
          </a:p>
        </p:txBody>
      </p:sp>
      <p:pic>
        <p:nvPicPr>
          <p:cNvPr id="12" name="Picture 11">
            <a:extLst>
              <a:ext uri="{FF2B5EF4-FFF2-40B4-BE49-F238E27FC236}">
                <a16:creationId xmlns:a16="http://schemas.microsoft.com/office/drawing/2014/main" id="{8F5A5F01-04AC-490B-B972-6A99CEAB44A7}"/>
              </a:ext>
            </a:extLst>
          </p:cNvPr>
          <p:cNvPicPr>
            <a:picLocks noChangeAspect="1"/>
          </p:cNvPicPr>
          <p:nvPr/>
        </p:nvPicPr>
        <p:blipFill rotWithShape="1">
          <a:blip r:embed="rId2"/>
          <a:srcRect l="14979" r="26234"/>
          <a:stretch/>
        </p:blipFill>
        <p:spPr>
          <a:xfrm>
            <a:off x="6215270" y="3508536"/>
            <a:ext cx="2406276" cy="2723749"/>
          </a:xfrm>
          <a:prstGeom prst="rect">
            <a:avLst/>
          </a:prstGeom>
        </p:spPr>
      </p:pic>
      <p:pic>
        <p:nvPicPr>
          <p:cNvPr id="10" name="Picture 9">
            <a:extLst>
              <a:ext uri="{FF2B5EF4-FFF2-40B4-BE49-F238E27FC236}">
                <a16:creationId xmlns:a16="http://schemas.microsoft.com/office/drawing/2014/main" id="{FA16459E-5216-44D4-9889-FB7C1D181BCA}"/>
              </a:ext>
            </a:extLst>
          </p:cNvPr>
          <p:cNvPicPr>
            <a:picLocks noChangeAspect="1"/>
          </p:cNvPicPr>
          <p:nvPr/>
        </p:nvPicPr>
        <p:blipFill>
          <a:blip r:embed="rId3"/>
          <a:stretch>
            <a:fillRect/>
          </a:stretch>
        </p:blipFill>
        <p:spPr>
          <a:xfrm>
            <a:off x="6091265" y="770053"/>
            <a:ext cx="2654286" cy="2479177"/>
          </a:xfrm>
          <a:prstGeom prst="rect">
            <a:avLst/>
          </a:prstGeom>
        </p:spPr>
      </p:pic>
    </p:spTree>
    <p:extLst>
      <p:ext uri="{BB962C8B-B14F-4D97-AF65-F5344CB8AC3E}">
        <p14:creationId xmlns:p14="http://schemas.microsoft.com/office/powerpoint/2010/main" val="316494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Financial</a:t>
            </a:r>
          </a:p>
        </p:txBody>
      </p:sp>
      <p:sp>
        <p:nvSpPr>
          <p:cNvPr id="4" name="Content Placeholder 19">
            <a:extLst>
              <a:ext uri="{FF2B5EF4-FFF2-40B4-BE49-F238E27FC236}">
                <a16:creationId xmlns:a16="http://schemas.microsoft.com/office/drawing/2014/main" id="{6CE43AC8-FA24-45D7-9187-44595676F7DF}"/>
              </a:ext>
            </a:extLst>
          </p:cNvPr>
          <p:cNvSpPr>
            <a:spLocks noGrp="1"/>
          </p:cNvSpPr>
          <p:nvPr>
            <p:ph idx="1"/>
          </p:nvPr>
        </p:nvSpPr>
        <p:spPr>
          <a:xfrm>
            <a:off x="490430" y="1186774"/>
            <a:ext cx="4686867" cy="5304817"/>
          </a:xfrm>
        </p:spPr>
        <p:txBody>
          <a:bodyPr>
            <a:normAutofit/>
          </a:bodyPr>
          <a:lstStyle/>
          <a:p>
            <a:r>
              <a:rPr lang="en-US" sz="2400" dirty="0">
                <a:solidFill>
                  <a:srgbClr val="000000"/>
                </a:solidFill>
              </a:rPr>
              <a:t>Insufficient capital for system upgrades</a:t>
            </a:r>
          </a:p>
          <a:p>
            <a:r>
              <a:rPr lang="en-US" sz="2400" dirty="0">
                <a:solidFill>
                  <a:srgbClr val="000000"/>
                </a:solidFill>
              </a:rPr>
              <a:t>Difficulty in securing financing for infrastructure projects</a:t>
            </a:r>
          </a:p>
          <a:p>
            <a:r>
              <a:rPr lang="en-US" sz="2400" dirty="0">
                <a:solidFill>
                  <a:srgbClr val="000000"/>
                </a:solidFill>
              </a:rPr>
              <a:t>Lack of funding for workforce development</a:t>
            </a:r>
          </a:p>
          <a:p>
            <a:r>
              <a:rPr lang="en-US" sz="2400" dirty="0">
                <a:solidFill>
                  <a:srgbClr val="000000"/>
                </a:solidFill>
              </a:rPr>
              <a:t>Low rates of customer bill collection</a:t>
            </a:r>
          </a:p>
          <a:p>
            <a:r>
              <a:rPr lang="en-US" sz="2400" dirty="0">
                <a:solidFill>
                  <a:srgbClr val="000000"/>
                </a:solidFill>
              </a:rPr>
              <a:t>Heavy energy subsidies that are not recovered through rates</a:t>
            </a:r>
          </a:p>
        </p:txBody>
      </p:sp>
      <p:pic>
        <p:nvPicPr>
          <p:cNvPr id="5" name="Graphic 4" descr="Coins">
            <a:extLst>
              <a:ext uri="{FF2B5EF4-FFF2-40B4-BE49-F238E27FC236}">
                <a16:creationId xmlns:a16="http://schemas.microsoft.com/office/drawing/2014/main" id="{A0E03C03-3354-4888-95FC-E43CE8F223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10399" y="1743860"/>
            <a:ext cx="1331843" cy="1331843"/>
          </a:xfrm>
          <a:prstGeom prst="rect">
            <a:avLst/>
          </a:prstGeom>
        </p:spPr>
      </p:pic>
      <p:pic>
        <p:nvPicPr>
          <p:cNvPr id="7" name="Graphic 6" descr="Upward trend">
            <a:extLst>
              <a:ext uri="{FF2B5EF4-FFF2-40B4-BE49-F238E27FC236}">
                <a16:creationId xmlns:a16="http://schemas.microsoft.com/office/drawing/2014/main" id="{F9FA02D3-4F83-4FD8-AADB-D91E581807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50227" y="2920599"/>
            <a:ext cx="1921565" cy="1921565"/>
          </a:xfrm>
          <a:prstGeom prst="rect">
            <a:avLst/>
          </a:prstGeom>
        </p:spPr>
      </p:pic>
      <p:pic>
        <p:nvPicPr>
          <p:cNvPr id="8" name="Picture 7">
            <a:extLst>
              <a:ext uri="{FF2B5EF4-FFF2-40B4-BE49-F238E27FC236}">
                <a16:creationId xmlns:a16="http://schemas.microsoft.com/office/drawing/2014/main" id="{26CA01D6-FE4B-432C-B249-2EB973D41D02}"/>
              </a:ext>
            </a:extLst>
          </p:cNvPr>
          <p:cNvPicPr>
            <a:picLocks noChangeAspect="1"/>
          </p:cNvPicPr>
          <p:nvPr/>
        </p:nvPicPr>
        <p:blipFill>
          <a:blip r:embed="rId6"/>
          <a:stretch>
            <a:fillRect/>
          </a:stretch>
        </p:blipFill>
        <p:spPr>
          <a:xfrm>
            <a:off x="5401436" y="1832462"/>
            <a:ext cx="1519527" cy="976839"/>
          </a:xfrm>
          <a:prstGeom prst="rect">
            <a:avLst/>
          </a:prstGeom>
        </p:spPr>
      </p:pic>
    </p:spTree>
    <p:extLst>
      <p:ext uri="{BB962C8B-B14F-4D97-AF65-F5344CB8AC3E}">
        <p14:creationId xmlns:p14="http://schemas.microsoft.com/office/powerpoint/2010/main" val="154640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424A23-5C01-4FC9-AE44-29A981A72AA2}"/>
              </a:ext>
            </a:extLst>
          </p:cNvPr>
          <p:cNvSpPr>
            <a:spLocks noGrp="1"/>
          </p:cNvSpPr>
          <p:nvPr>
            <p:ph type="title"/>
          </p:nvPr>
        </p:nvSpPr>
        <p:spPr/>
        <p:txBody>
          <a:bodyPr/>
          <a:lstStyle/>
          <a:p>
            <a:r>
              <a:rPr lang="en-US" dirty="0"/>
              <a:t>Discussion and Key Takeaways</a:t>
            </a:r>
          </a:p>
        </p:txBody>
      </p:sp>
      <p:sp>
        <p:nvSpPr>
          <p:cNvPr id="4" name="Content Placeholder 6">
            <a:extLst>
              <a:ext uri="{FF2B5EF4-FFF2-40B4-BE49-F238E27FC236}">
                <a16:creationId xmlns:a16="http://schemas.microsoft.com/office/drawing/2014/main" id="{A69172BB-4D47-4D7E-8237-CB0D541E5F19}"/>
              </a:ext>
            </a:extLst>
          </p:cNvPr>
          <p:cNvSpPr>
            <a:spLocks noGrp="1"/>
          </p:cNvSpPr>
          <p:nvPr>
            <p:ph idx="1"/>
          </p:nvPr>
        </p:nvSpPr>
        <p:spPr>
          <a:xfrm>
            <a:off x="329184" y="1209873"/>
            <a:ext cx="8814816" cy="5304817"/>
          </a:xfrm>
        </p:spPr>
        <p:txBody>
          <a:bodyPr>
            <a:normAutofit fontScale="92500" lnSpcReduction="10000"/>
          </a:bodyPr>
          <a:lstStyle/>
          <a:p>
            <a:r>
              <a:rPr lang="en-US" sz="2400" dirty="0">
                <a:solidFill>
                  <a:srgbClr val="000000"/>
                </a:solidFill>
              </a:rPr>
              <a:t>What vulnerabilities do you think of when you consider your power sector?</a:t>
            </a:r>
          </a:p>
          <a:p>
            <a:endParaRPr lang="en-US" sz="2400" dirty="0">
              <a:solidFill>
                <a:srgbClr val="000000"/>
              </a:solidFill>
            </a:endParaRPr>
          </a:p>
          <a:p>
            <a:r>
              <a:rPr lang="en-US" sz="2400" dirty="0">
                <a:solidFill>
                  <a:srgbClr val="000000"/>
                </a:solidFill>
              </a:rPr>
              <a:t>Multiple vulnerabilities can impact the power sector. These usually fall into two categories:</a:t>
            </a:r>
          </a:p>
          <a:p>
            <a:pPr lvl="1"/>
            <a:r>
              <a:rPr lang="en-US" sz="2000" dirty="0">
                <a:solidFill>
                  <a:srgbClr val="000000"/>
                </a:solidFill>
              </a:rPr>
              <a:t>Infrastructure </a:t>
            </a:r>
          </a:p>
          <a:p>
            <a:pPr lvl="1"/>
            <a:r>
              <a:rPr lang="en-US" sz="2000" dirty="0">
                <a:solidFill>
                  <a:srgbClr val="000000"/>
                </a:solidFill>
              </a:rPr>
              <a:t>Process</a:t>
            </a:r>
          </a:p>
          <a:p>
            <a:endParaRPr lang="en-US" sz="2200" dirty="0">
              <a:solidFill>
                <a:srgbClr val="000000"/>
              </a:solidFill>
            </a:endParaRPr>
          </a:p>
          <a:p>
            <a:r>
              <a:rPr lang="en-US" sz="2200" dirty="0">
                <a:solidFill>
                  <a:srgbClr val="000000"/>
                </a:solidFill>
              </a:rPr>
              <a:t>Infrastructure vulnerabilities relate to the built environment.</a:t>
            </a:r>
          </a:p>
          <a:p>
            <a:pPr lvl="1"/>
            <a:r>
              <a:rPr lang="en-US" dirty="0">
                <a:solidFill>
                  <a:srgbClr val="000000"/>
                </a:solidFill>
              </a:rPr>
              <a:t>Easier to fix, but more $$</a:t>
            </a:r>
          </a:p>
          <a:p>
            <a:endParaRPr lang="en-US" sz="2200" dirty="0">
              <a:solidFill>
                <a:srgbClr val="000000"/>
              </a:solidFill>
            </a:endParaRPr>
          </a:p>
          <a:p>
            <a:r>
              <a:rPr lang="en-US" sz="2200" dirty="0">
                <a:solidFill>
                  <a:srgbClr val="000000"/>
                </a:solidFill>
              </a:rPr>
              <a:t>Process vulnerabilities relate to human interactions with the </a:t>
            </a:r>
            <a:r>
              <a:rPr lang="en-US" sz="2200">
                <a:solidFill>
                  <a:srgbClr val="000000"/>
                </a:solidFill>
              </a:rPr>
              <a:t>power sector.</a:t>
            </a:r>
            <a:endParaRPr lang="en-US" sz="2200" dirty="0">
              <a:solidFill>
                <a:srgbClr val="000000"/>
              </a:solidFill>
            </a:endParaRPr>
          </a:p>
          <a:p>
            <a:pPr lvl="1"/>
            <a:r>
              <a:rPr lang="en-US" sz="1800" dirty="0">
                <a:solidFill>
                  <a:srgbClr val="000000"/>
                </a:solidFill>
              </a:rPr>
              <a:t>Less $$, more difficult</a:t>
            </a:r>
          </a:p>
        </p:txBody>
      </p:sp>
    </p:spTree>
    <p:extLst>
      <p:ext uri="{BB962C8B-B14F-4D97-AF65-F5344CB8AC3E}">
        <p14:creationId xmlns:p14="http://schemas.microsoft.com/office/powerpoint/2010/main" val="544072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dirty="0"/>
              <a:t>Power sector vulnerabilities usually fit into two categories:</a:t>
            </a:r>
          </a:p>
          <a:p>
            <a:pPr lvl="1"/>
            <a:r>
              <a:rPr lang="en-US" dirty="0"/>
              <a:t>Infrastructure</a:t>
            </a:r>
          </a:p>
          <a:p>
            <a:pPr lvl="1"/>
            <a:r>
              <a:rPr lang="en-US" dirty="0"/>
              <a:t>Process (and systems)</a:t>
            </a:r>
          </a:p>
          <a:p>
            <a:r>
              <a:rPr lang="en-US" dirty="0"/>
              <a:t>Both types of vulnerabilities need to be considered when assessing resilience options for the power sector.</a:t>
            </a:r>
          </a:p>
          <a:p>
            <a:r>
              <a:rPr lang="en-US" dirty="0"/>
              <a:t>Infrastructure vulnerabilities are often easy to address but tend to be very expensive.</a:t>
            </a:r>
          </a:p>
          <a:p>
            <a:pPr lvl="1"/>
            <a:r>
              <a:rPr lang="en-US" dirty="0"/>
              <a:t>Power system hardening</a:t>
            </a:r>
          </a:p>
          <a:p>
            <a:pPr lvl="1"/>
            <a:r>
              <a:rPr lang="en-US" dirty="0"/>
              <a:t>Large infrastructure development</a:t>
            </a:r>
          </a:p>
          <a:p>
            <a:r>
              <a:rPr lang="en-US" dirty="0"/>
              <a:t>Process vulnerabilities tend to be difficult to address but usually require relatively inexpensive fixes.</a:t>
            </a:r>
          </a:p>
          <a:p>
            <a:pPr lvl="1"/>
            <a:r>
              <a:rPr lang="en-US" dirty="0"/>
              <a:t>Trainings</a:t>
            </a:r>
          </a:p>
          <a:p>
            <a:pPr lvl="1"/>
            <a:r>
              <a:rPr lang="en-US" dirty="0"/>
              <a:t>Development of codes and standards</a:t>
            </a:r>
          </a:p>
          <a:p>
            <a:endParaRPr lang="en-US" dirty="0"/>
          </a:p>
          <a:p>
            <a:endParaRPr lang="en-US" dirty="0"/>
          </a:p>
          <a:p>
            <a:endParaRPr lang="en-US" dirty="0"/>
          </a:p>
        </p:txBody>
      </p:sp>
      <p:sp>
        <p:nvSpPr>
          <p:cNvPr id="5" name="Title 4"/>
          <p:cNvSpPr>
            <a:spLocks noGrp="1"/>
          </p:cNvSpPr>
          <p:nvPr>
            <p:ph type="title"/>
          </p:nvPr>
        </p:nvSpPr>
        <p:spPr/>
        <p:txBody>
          <a:bodyPr/>
          <a:lstStyle/>
          <a:p>
            <a:r>
              <a:rPr lang="en-US" dirty="0"/>
              <a:t>Key Messages</a:t>
            </a:r>
          </a:p>
        </p:txBody>
      </p:sp>
    </p:spTree>
    <p:extLst>
      <p:ext uri="{BB962C8B-B14F-4D97-AF65-F5344CB8AC3E}">
        <p14:creationId xmlns:p14="http://schemas.microsoft.com/office/powerpoint/2010/main" val="46306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E837F-7AC9-4F24-8B55-9CBA271DFB01}"/>
              </a:ext>
            </a:extLst>
          </p:cNvPr>
          <p:cNvSpPr>
            <a:spLocks noGrp="1"/>
          </p:cNvSpPr>
          <p:nvPr>
            <p:ph type="title"/>
          </p:nvPr>
        </p:nvSpPr>
        <p:spPr/>
        <p:txBody>
          <a:bodyPr/>
          <a:lstStyle/>
          <a:p>
            <a:r>
              <a:rPr lang="en-US" dirty="0"/>
              <a:t>What Are Vulnerabilities?</a:t>
            </a:r>
          </a:p>
        </p:txBody>
      </p:sp>
      <p:sp>
        <p:nvSpPr>
          <p:cNvPr id="4" name="Content Placeholder 1">
            <a:extLst>
              <a:ext uri="{FF2B5EF4-FFF2-40B4-BE49-F238E27FC236}">
                <a16:creationId xmlns:a16="http://schemas.microsoft.com/office/drawing/2014/main" id="{F73743DA-13B8-4A6B-B46F-F93270729A9E}"/>
              </a:ext>
            </a:extLst>
          </p:cNvPr>
          <p:cNvSpPr>
            <a:spLocks noGrp="1"/>
          </p:cNvSpPr>
          <p:nvPr>
            <p:ph idx="1"/>
          </p:nvPr>
        </p:nvSpPr>
        <p:spPr>
          <a:xfrm>
            <a:off x="147722" y="1065570"/>
            <a:ext cx="8991600" cy="3458805"/>
          </a:xfrm>
          <a:solidFill>
            <a:schemeClr val="accent1"/>
          </a:solidFill>
          <a:ln>
            <a:noFill/>
          </a:ln>
          <a:effectLst/>
        </p:spPr>
        <p:style>
          <a:lnRef idx="1">
            <a:schemeClr val="dk1"/>
          </a:lnRef>
          <a:fillRef idx="2">
            <a:schemeClr val="dk1"/>
          </a:fillRef>
          <a:effectRef idx="1">
            <a:schemeClr val="dk1"/>
          </a:effectRef>
          <a:fontRef idx="minor">
            <a:schemeClr val="dk1"/>
          </a:fontRef>
        </p:style>
        <p:txBody>
          <a:bodyPr anchor="ctr">
            <a:noAutofit/>
          </a:bodyPr>
          <a:lstStyle/>
          <a:p>
            <a:pPr marL="0" indent="0">
              <a:buNone/>
            </a:pPr>
            <a:r>
              <a:rPr lang="en-US" sz="3200" b="1" dirty="0">
                <a:solidFill>
                  <a:schemeClr val="bg1"/>
                </a:solidFill>
              </a:rPr>
              <a:t>Vulnerabilities </a:t>
            </a:r>
            <a:r>
              <a:rPr lang="en-US" sz="3200" dirty="0">
                <a:solidFill>
                  <a:schemeClr val="bg1"/>
                </a:solidFill>
              </a:rPr>
              <a:t>are weaknesses within infrastructure, processes, and or systems or the degree of susceptibility to various threats. Different measures can be taken to reduce vulnerability or improve adaptive capacity to threats to the power sector.  </a:t>
            </a:r>
          </a:p>
        </p:txBody>
      </p:sp>
    </p:spTree>
    <p:extLst>
      <p:ext uri="{BB962C8B-B14F-4D97-AF65-F5344CB8AC3E}">
        <p14:creationId xmlns:p14="http://schemas.microsoft.com/office/powerpoint/2010/main" val="4292988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486D7-55AB-44CB-9BC2-11552FB3D24F}"/>
              </a:ext>
            </a:extLst>
          </p:cNvPr>
          <p:cNvSpPr>
            <a:spLocks noGrp="1"/>
          </p:cNvSpPr>
          <p:nvPr>
            <p:ph type="title"/>
          </p:nvPr>
        </p:nvSpPr>
        <p:spPr/>
        <p:txBody>
          <a:bodyPr/>
          <a:lstStyle/>
          <a:p>
            <a:r>
              <a:rPr lang="en-US" dirty="0"/>
              <a:t>Threats &amp; Impacts Expose Vulnerabilities</a:t>
            </a:r>
          </a:p>
        </p:txBody>
      </p:sp>
      <p:grpSp>
        <p:nvGrpSpPr>
          <p:cNvPr id="4" name="Group 3">
            <a:extLst>
              <a:ext uri="{FF2B5EF4-FFF2-40B4-BE49-F238E27FC236}">
                <a16:creationId xmlns:a16="http://schemas.microsoft.com/office/drawing/2014/main" id="{BA569FB6-A1CE-4E07-9B97-E6FCB7E91B89}"/>
              </a:ext>
            </a:extLst>
          </p:cNvPr>
          <p:cNvGrpSpPr/>
          <p:nvPr/>
        </p:nvGrpSpPr>
        <p:grpSpPr>
          <a:xfrm>
            <a:off x="568186" y="1843499"/>
            <a:ext cx="7782959" cy="1337373"/>
            <a:chOff x="593663" y="340149"/>
            <a:chExt cx="11098881" cy="1809302"/>
          </a:xfrm>
        </p:grpSpPr>
        <p:pic>
          <p:nvPicPr>
            <p:cNvPr id="5" name="Graphic 4" descr="Lightning">
              <a:extLst>
                <a:ext uri="{FF2B5EF4-FFF2-40B4-BE49-F238E27FC236}">
                  <a16:creationId xmlns:a16="http://schemas.microsoft.com/office/drawing/2014/main" id="{7E0DE4EA-1937-4168-A775-585DFB366D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663" y="478827"/>
              <a:ext cx="1370554" cy="1370554"/>
            </a:xfrm>
            <a:prstGeom prst="rect">
              <a:avLst/>
            </a:prstGeom>
          </p:spPr>
        </p:pic>
        <p:grpSp>
          <p:nvGrpSpPr>
            <p:cNvPr id="6" name="Group 5">
              <a:extLst>
                <a:ext uri="{FF2B5EF4-FFF2-40B4-BE49-F238E27FC236}">
                  <a16:creationId xmlns:a16="http://schemas.microsoft.com/office/drawing/2014/main" id="{0C35B2B8-14C1-4581-831F-38165AB1F3E0}"/>
                </a:ext>
              </a:extLst>
            </p:cNvPr>
            <p:cNvGrpSpPr/>
            <p:nvPr/>
          </p:nvGrpSpPr>
          <p:grpSpPr>
            <a:xfrm>
              <a:off x="5751735" y="855535"/>
              <a:ext cx="2100798" cy="1293916"/>
              <a:chOff x="5094856" y="3365453"/>
              <a:chExt cx="2100798" cy="1293916"/>
            </a:xfrm>
          </p:grpSpPr>
          <p:grpSp>
            <p:nvGrpSpPr>
              <p:cNvPr id="26" name="Group 25">
                <a:extLst>
                  <a:ext uri="{FF2B5EF4-FFF2-40B4-BE49-F238E27FC236}">
                    <a16:creationId xmlns:a16="http://schemas.microsoft.com/office/drawing/2014/main" id="{0A530996-C434-4C92-83DD-521DF2A94114}"/>
                  </a:ext>
                </a:extLst>
              </p:cNvPr>
              <p:cNvGrpSpPr/>
              <p:nvPr/>
            </p:nvGrpSpPr>
            <p:grpSpPr>
              <a:xfrm rot="2369026">
                <a:off x="5241027" y="3365453"/>
                <a:ext cx="1417899" cy="914400"/>
                <a:chOff x="7173753" y="1041807"/>
                <a:chExt cx="1970247" cy="2830595"/>
              </a:xfrm>
            </p:grpSpPr>
            <p:cxnSp>
              <p:nvCxnSpPr>
                <p:cNvPr id="28" name="Straight Connector 27">
                  <a:extLst>
                    <a:ext uri="{FF2B5EF4-FFF2-40B4-BE49-F238E27FC236}">
                      <a16:creationId xmlns:a16="http://schemas.microsoft.com/office/drawing/2014/main" id="{E0B9D434-57A8-4A74-81B8-E039DE739D19}"/>
                    </a:ext>
                  </a:extLst>
                </p:cNvPr>
                <p:cNvCxnSpPr>
                  <a:cxnSpLocks/>
                </p:cNvCxnSpPr>
                <p:nvPr/>
              </p:nvCxnSpPr>
              <p:spPr>
                <a:xfrm>
                  <a:off x="7842408" y="1309224"/>
                  <a:ext cx="0" cy="2563178"/>
                </a:xfrm>
                <a:prstGeom prst="line">
                  <a:avLst/>
                </a:prstGeom>
                <a:noFill/>
                <a:ln w="76200" cap="flat" cmpd="sng" algn="ctr">
                  <a:solidFill>
                    <a:srgbClr val="663300"/>
                  </a:solidFill>
                  <a:prstDash val="solid"/>
                  <a:miter lim="800000"/>
                </a:ln>
                <a:effectLst/>
              </p:spPr>
            </p:cxnSp>
            <p:cxnSp>
              <p:nvCxnSpPr>
                <p:cNvPr id="29" name="Straight Connector 28">
                  <a:extLst>
                    <a:ext uri="{FF2B5EF4-FFF2-40B4-BE49-F238E27FC236}">
                      <a16:creationId xmlns:a16="http://schemas.microsoft.com/office/drawing/2014/main" id="{214382C8-662E-4270-901C-DF6C0C688913}"/>
                    </a:ext>
                  </a:extLst>
                </p:cNvPr>
                <p:cNvCxnSpPr>
                  <a:cxnSpLocks/>
                </p:cNvCxnSpPr>
                <p:nvPr/>
              </p:nvCxnSpPr>
              <p:spPr>
                <a:xfrm>
                  <a:off x="7173753" y="1375494"/>
                  <a:ext cx="1237298" cy="0"/>
                </a:xfrm>
                <a:prstGeom prst="line">
                  <a:avLst/>
                </a:prstGeom>
                <a:noFill/>
                <a:ln w="28575" cap="flat" cmpd="sng" algn="ctr">
                  <a:solidFill>
                    <a:srgbClr val="663300"/>
                  </a:solidFill>
                  <a:prstDash val="solid"/>
                  <a:miter lim="800000"/>
                </a:ln>
                <a:effectLst/>
              </p:spPr>
            </p:cxnSp>
            <p:cxnSp>
              <p:nvCxnSpPr>
                <p:cNvPr id="30" name="Straight Connector 29">
                  <a:extLst>
                    <a:ext uri="{FF2B5EF4-FFF2-40B4-BE49-F238E27FC236}">
                      <a16:creationId xmlns:a16="http://schemas.microsoft.com/office/drawing/2014/main" id="{8CCD2BB8-E380-476C-B48A-9FC1BF237FE1}"/>
                    </a:ext>
                  </a:extLst>
                </p:cNvPr>
                <p:cNvCxnSpPr>
                  <a:cxnSpLocks/>
                </p:cNvCxnSpPr>
                <p:nvPr/>
              </p:nvCxnSpPr>
              <p:spPr>
                <a:xfrm>
                  <a:off x="7176610" y="1671884"/>
                  <a:ext cx="1237298" cy="0"/>
                </a:xfrm>
                <a:prstGeom prst="line">
                  <a:avLst/>
                </a:prstGeom>
                <a:noFill/>
                <a:ln w="28575" cap="flat" cmpd="sng" algn="ctr">
                  <a:solidFill>
                    <a:srgbClr val="663300"/>
                  </a:solidFill>
                  <a:prstDash val="solid"/>
                  <a:miter lim="800000"/>
                </a:ln>
                <a:effectLst/>
              </p:spPr>
            </p:cxnSp>
            <p:cxnSp>
              <p:nvCxnSpPr>
                <p:cNvPr id="31" name="Straight Connector 30">
                  <a:extLst>
                    <a:ext uri="{FF2B5EF4-FFF2-40B4-BE49-F238E27FC236}">
                      <a16:creationId xmlns:a16="http://schemas.microsoft.com/office/drawing/2014/main" id="{0D0D366C-E26D-4242-B0B6-991F153B15A5}"/>
                    </a:ext>
                  </a:extLst>
                </p:cNvPr>
                <p:cNvCxnSpPr/>
                <p:nvPr/>
              </p:nvCxnSpPr>
              <p:spPr>
                <a:xfrm flipV="1">
                  <a:off x="7242333" y="1044754"/>
                  <a:ext cx="745808" cy="330740"/>
                </a:xfrm>
                <a:prstGeom prst="line">
                  <a:avLst/>
                </a:prstGeom>
                <a:noFill/>
                <a:ln w="12700" cap="flat" cmpd="sng" algn="ctr">
                  <a:solidFill>
                    <a:srgbClr val="4472C4"/>
                  </a:solidFill>
                  <a:prstDash val="solid"/>
                  <a:miter lim="800000"/>
                </a:ln>
                <a:effectLst/>
              </p:spPr>
            </p:cxnSp>
            <p:cxnSp>
              <p:nvCxnSpPr>
                <p:cNvPr id="32" name="Straight Connector 31">
                  <a:extLst>
                    <a:ext uri="{FF2B5EF4-FFF2-40B4-BE49-F238E27FC236}">
                      <a16:creationId xmlns:a16="http://schemas.microsoft.com/office/drawing/2014/main" id="{58CE6738-447C-4398-93C1-6DB37897F7D5}"/>
                    </a:ext>
                  </a:extLst>
                </p:cNvPr>
                <p:cNvCxnSpPr>
                  <a:cxnSpLocks/>
                </p:cNvCxnSpPr>
                <p:nvPr/>
              </p:nvCxnSpPr>
              <p:spPr>
                <a:xfrm flipV="1">
                  <a:off x="7173753" y="1062830"/>
                  <a:ext cx="1237298" cy="598631"/>
                </a:xfrm>
                <a:prstGeom prst="line">
                  <a:avLst/>
                </a:prstGeom>
                <a:noFill/>
                <a:ln w="12700" cap="flat" cmpd="sng" algn="ctr">
                  <a:solidFill>
                    <a:srgbClr val="4472C4"/>
                  </a:solidFill>
                  <a:prstDash val="solid"/>
                  <a:miter lim="800000"/>
                </a:ln>
                <a:effectLst/>
              </p:spPr>
            </p:cxnSp>
            <p:cxnSp>
              <p:nvCxnSpPr>
                <p:cNvPr id="33" name="Straight Connector 32">
                  <a:extLst>
                    <a:ext uri="{FF2B5EF4-FFF2-40B4-BE49-F238E27FC236}">
                      <a16:creationId xmlns:a16="http://schemas.microsoft.com/office/drawing/2014/main" id="{4626479E-F8DD-43E2-AFAC-7D93BC6DB186}"/>
                    </a:ext>
                  </a:extLst>
                </p:cNvPr>
                <p:cNvCxnSpPr/>
                <p:nvPr/>
              </p:nvCxnSpPr>
              <p:spPr>
                <a:xfrm flipV="1">
                  <a:off x="8398192" y="1041807"/>
                  <a:ext cx="745808" cy="330740"/>
                </a:xfrm>
                <a:prstGeom prst="line">
                  <a:avLst/>
                </a:prstGeom>
                <a:noFill/>
                <a:ln w="12700" cap="flat" cmpd="sng" algn="ctr">
                  <a:solidFill>
                    <a:srgbClr val="4472C4"/>
                  </a:solidFill>
                  <a:prstDash val="solid"/>
                  <a:miter lim="800000"/>
                </a:ln>
                <a:effectLst/>
              </p:spPr>
            </p:cxnSp>
            <p:cxnSp>
              <p:nvCxnSpPr>
                <p:cNvPr id="34" name="Straight Connector 33">
                  <a:extLst>
                    <a:ext uri="{FF2B5EF4-FFF2-40B4-BE49-F238E27FC236}">
                      <a16:creationId xmlns:a16="http://schemas.microsoft.com/office/drawing/2014/main" id="{EA7148F4-FC47-4289-8C36-CD74B9E3466E}"/>
                    </a:ext>
                  </a:extLst>
                </p:cNvPr>
                <p:cNvCxnSpPr/>
                <p:nvPr/>
              </p:nvCxnSpPr>
              <p:spPr>
                <a:xfrm flipV="1">
                  <a:off x="8328183" y="1309224"/>
                  <a:ext cx="745808" cy="330740"/>
                </a:xfrm>
                <a:prstGeom prst="line">
                  <a:avLst/>
                </a:prstGeom>
                <a:noFill/>
                <a:ln w="12700" cap="flat" cmpd="sng" algn="ctr">
                  <a:solidFill>
                    <a:srgbClr val="4472C4"/>
                  </a:solidFill>
                  <a:prstDash val="solid"/>
                  <a:miter lim="800000"/>
                </a:ln>
                <a:effectLst/>
              </p:spPr>
            </p:cxnSp>
          </p:grpSp>
          <p:sp>
            <p:nvSpPr>
              <p:cNvPr id="27" name="Explosion: 8 Points 26">
                <a:extLst>
                  <a:ext uri="{FF2B5EF4-FFF2-40B4-BE49-F238E27FC236}">
                    <a16:creationId xmlns:a16="http://schemas.microsoft.com/office/drawing/2014/main" id="{D5FFA457-1EDE-469B-B28D-F09D2CBE9184}"/>
                  </a:ext>
                </a:extLst>
              </p:cNvPr>
              <p:cNvSpPr/>
              <p:nvPr/>
            </p:nvSpPr>
            <p:spPr>
              <a:xfrm>
                <a:off x="5094856" y="3895440"/>
                <a:ext cx="2100798" cy="763929"/>
              </a:xfrm>
              <a:prstGeom prst="irregularSeal1">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2BE91FDC-2596-4D9A-9B84-5DA8131C9C94}"/>
                </a:ext>
              </a:extLst>
            </p:cNvPr>
            <p:cNvGrpSpPr/>
            <p:nvPr/>
          </p:nvGrpSpPr>
          <p:grpSpPr>
            <a:xfrm>
              <a:off x="3081291" y="340149"/>
              <a:ext cx="1417899" cy="1576351"/>
              <a:chOff x="2433747" y="2412225"/>
              <a:chExt cx="1417899" cy="1576351"/>
            </a:xfrm>
          </p:grpSpPr>
          <p:pic>
            <p:nvPicPr>
              <p:cNvPr id="17" name="Graphic 16" descr="Lightning">
                <a:extLst>
                  <a:ext uri="{FF2B5EF4-FFF2-40B4-BE49-F238E27FC236}">
                    <a16:creationId xmlns:a16="http://schemas.microsoft.com/office/drawing/2014/main" id="{23DC20C2-B34E-4C42-B685-74D844BB1E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33747" y="2412225"/>
                <a:ext cx="914400" cy="914400"/>
              </a:xfrm>
              <a:prstGeom prst="rect">
                <a:avLst/>
              </a:prstGeom>
            </p:spPr>
          </p:pic>
          <p:grpSp>
            <p:nvGrpSpPr>
              <p:cNvPr id="18" name="Group 17">
                <a:extLst>
                  <a:ext uri="{FF2B5EF4-FFF2-40B4-BE49-F238E27FC236}">
                    <a16:creationId xmlns:a16="http://schemas.microsoft.com/office/drawing/2014/main" id="{05F79DA3-00F4-41B1-A585-1F28F75937AD}"/>
                  </a:ext>
                </a:extLst>
              </p:cNvPr>
              <p:cNvGrpSpPr/>
              <p:nvPr/>
            </p:nvGrpSpPr>
            <p:grpSpPr>
              <a:xfrm>
                <a:off x="2433747" y="3074176"/>
                <a:ext cx="1417899" cy="914400"/>
                <a:chOff x="7173753" y="1041807"/>
                <a:chExt cx="1970247" cy="2830595"/>
              </a:xfrm>
            </p:grpSpPr>
            <p:cxnSp>
              <p:nvCxnSpPr>
                <p:cNvPr id="19" name="Straight Connector 18">
                  <a:extLst>
                    <a:ext uri="{FF2B5EF4-FFF2-40B4-BE49-F238E27FC236}">
                      <a16:creationId xmlns:a16="http://schemas.microsoft.com/office/drawing/2014/main" id="{4997C7B2-42DA-41BC-9105-2DDDE7987302}"/>
                    </a:ext>
                  </a:extLst>
                </p:cNvPr>
                <p:cNvCxnSpPr>
                  <a:cxnSpLocks/>
                </p:cNvCxnSpPr>
                <p:nvPr/>
              </p:nvCxnSpPr>
              <p:spPr>
                <a:xfrm>
                  <a:off x="7842408" y="1309224"/>
                  <a:ext cx="0" cy="2563178"/>
                </a:xfrm>
                <a:prstGeom prst="line">
                  <a:avLst/>
                </a:prstGeom>
                <a:noFill/>
                <a:ln w="76200" cap="flat" cmpd="sng" algn="ctr">
                  <a:solidFill>
                    <a:srgbClr val="663300"/>
                  </a:solidFill>
                  <a:prstDash val="solid"/>
                  <a:miter lim="800000"/>
                </a:ln>
                <a:effectLst/>
              </p:spPr>
            </p:cxnSp>
            <p:cxnSp>
              <p:nvCxnSpPr>
                <p:cNvPr id="20" name="Straight Connector 19">
                  <a:extLst>
                    <a:ext uri="{FF2B5EF4-FFF2-40B4-BE49-F238E27FC236}">
                      <a16:creationId xmlns:a16="http://schemas.microsoft.com/office/drawing/2014/main" id="{33AF52E3-78C9-4E9C-979C-1CAEFFC097CF}"/>
                    </a:ext>
                  </a:extLst>
                </p:cNvPr>
                <p:cNvCxnSpPr>
                  <a:cxnSpLocks/>
                </p:cNvCxnSpPr>
                <p:nvPr/>
              </p:nvCxnSpPr>
              <p:spPr>
                <a:xfrm>
                  <a:off x="7173753" y="1375494"/>
                  <a:ext cx="1237298" cy="0"/>
                </a:xfrm>
                <a:prstGeom prst="line">
                  <a:avLst/>
                </a:prstGeom>
                <a:noFill/>
                <a:ln w="28575" cap="flat" cmpd="sng" algn="ctr">
                  <a:solidFill>
                    <a:srgbClr val="663300"/>
                  </a:solidFill>
                  <a:prstDash val="solid"/>
                  <a:miter lim="800000"/>
                </a:ln>
                <a:effectLst/>
              </p:spPr>
            </p:cxnSp>
            <p:cxnSp>
              <p:nvCxnSpPr>
                <p:cNvPr id="21" name="Straight Connector 20">
                  <a:extLst>
                    <a:ext uri="{FF2B5EF4-FFF2-40B4-BE49-F238E27FC236}">
                      <a16:creationId xmlns:a16="http://schemas.microsoft.com/office/drawing/2014/main" id="{12B4E063-169A-4CB5-B4C0-BAA6F46223BB}"/>
                    </a:ext>
                  </a:extLst>
                </p:cNvPr>
                <p:cNvCxnSpPr>
                  <a:cxnSpLocks/>
                </p:cNvCxnSpPr>
                <p:nvPr/>
              </p:nvCxnSpPr>
              <p:spPr>
                <a:xfrm>
                  <a:off x="7176610" y="1671884"/>
                  <a:ext cx="1237298" cy="0"/>
                </a:xfrm>
                <a:prstGeom prst="line">
                  <a:avLst/>
                </a:prstGeom>
                <a:noFill/>
                <a:ln w="28575" cap="flat" cmpd="sng" algn="ctr">
                  <a:solidFill>
                    <a:srgbClr val="663300"/>
                  </a:solidFill>
                  <a:prstDash val="solid"/>
                  <a:miter lim="800000"/>
                </a:ln>
                <a:effectLst/>
              </p:spPr>
            </p:cxnSp>
            <p:cxnSp>
              <p:nvCxnSpPr>
                <p:cNvPr id="22" name="Straight Connector 21">
                  <a:extLst>
                    <a:ext uri="{FF2B5EF4-FFF2-40B4-BE49-F238E27FC236}">
                      <a16:creationId xmlns:a16="http://schemas.microsoft.com/office/drawing/2014/main" id="{AA04411D-C371-4762-A6CD-3176BC1D4653}"/>
                    </a:ext>
                  </a:extLst>
                </p:cNvPr>
                <p:cNvCxnSpPr/>
                <p:nvPr/>
              </p:nvCxnSpPr>
              <p:spPr>
                <a:xfrm flipV="1">
                  <a:off x="7242333" y="1044754"/>
                  <a:ext cx="745808" cy="330740"/>
                </a:xfrm>
                <a:prstGeom prst="line">
                  <a:avLst/>
                </a:prstGeom>
                <a:noFill/>
                <a:ln w="12700" cap="flat" cmpd="sng" algn="ctr">
                  <a:solidFill>
                    <a:srgbClr val="4472C4"/>
                  </a:solidFill>
                  <a:prstDash val="solid"/>
                  <a:miter lim="800000"/>
                </a:ln>
                <a:effectLst/>
              </p:spPr>
            </p:cxnSp>
            <p:cxnSp>
              <p:nvCxnSpPr>
                <p:cNvPr id="23" name="Straight Connector 22">
                  <a:extLst>
                    <a:ext uri="{FF2B5EF4-FFF2-40B4-BE49-F238E27FC236}">
                      <a16:creationId xmlns:a16="http://schemas.microsoft.com/office/drawing/2014/main" id="{4B756A14-AEE1-4B48-B385-4228DA953EAA}"/>
                    </a:ext>
                  </a:extLst>
                </p:cNvPr>
                <p:cNvCxnSpPr>
                  <a:cxnSpLocks/>
                </p:cNvCxnSpPr>
                <p:nvPr/>
              </p:nvCxnSpPr>
              <p:spPr>
                <a:xfrm flipV="1">
                  <a:off x="7173753" y="1062830"/>
                  <a:ext cx="1237298" cy="598631"/>
                </a:xfrm>
                <a:prstGeom prst="line">
                  <a:avLst/>
                </a:prstGeom>
                <a:noFill/>
                <a:ln w="12700" cap="flat" cmpd="sng" algn="ctr">
                  <a:solidFill>
                    <a:srgbClr val="4472C4"/>
                  </a:solidFill>
                  <a:prstDash val="solid"/>
                  <a:miter lim="800000"/>
                </a:ln>
                <a:effectLst/>
              </p:spPr>
            </p:cxnSp>
            <p:cxnSp>
              <p:nvCxnSpPr>
                <p:cNvPr id="24" name="Straight Connector 23">
                  <a:extLst>
                    <a:ext uri="{FF2B5EF4-FFF2-40B4-BE49-F238E27FC236}">
                      <a16:creationId xmlns:a16="http://schemas.microsoft.com/office/drawing/2014/main" id="{DAB159E9-E8AD-4ACB-9872-E17CE328D699}"/>
                    </a:ext>
                  </a:extLst>
                </p:cNvPr>
                <p:cNvCxnSpPr/>
                <p:nvPr/>
              </p:nvCxnSpPr>
              <p:spPr>
                <a:xfrm flipV="1">
                  <a:off x="8398192" y="1041807"/>
                  <a:ext cx="745808" cy="330740"/>
                </a:xfrm>
                <a:prstGeom prst="line">
                  <a:avLst/>
                </a:prstGeom>
                <a:noFill/>
                <a:ln w="12700" cap="flat" cmpd="sng" algn="ctr">
                  <a:solidFill>
                    <a:srgbClr val="4472C4"/>
                  </a:solidFill>
                  <a:prstDash val="solid"/>
                  <a:miter lim="800000"/>
                </a:ln>
                <a:effectLst/>
              </p:spPr>
            </p:cxnSp>
            <p:cxnSp>
              <p:nvCxnSpPr>
                <p:cNvPr id="25" name="Straight Connector 24">
                  <a:extLst>
                    <a:ext uri="{FF2B5EF4-FFF2-40B4-BE49-F238E27FC236}">
                      <a16:creationId xmlns:a16="http://schemas.microsoft.com/office/drawing/2014/main" id="{F65C4E5D-E5DC-4305-9783-0248EEA82339}"/>
                    </a:ext>
                  </a:extLst>
                </p:cNvPr>
                <p:cNvCxnSpPr/>
                <p:nvPr/>
              </p:nvCxnSpPr>
              <p:spPr>
                <a:xfrm flipV="1">
                  <a:off x="8328183" y="1309224"/>
                  <a:ext cx="745808" cy="330740"/>
                </a:xfrm>
                <a:prstGeom prst="line">
                  <a:avLst/>
                </a:prstGeom>
                <a:noFill/>
                <a:ln w="12700" cap="flat" cmpd="sng" algn="ctr">
                  <a:solidFill>
                    <a:srgbClr val="4472C4"/>
                  </a:solidFill>
                  <a:prstDash val="solid"/>
                  <a:miter lim="800000"/>
                </a:ln>
                <a:effectLst/>
              </p:spPr>
            </p:cxnSp>
          </p:grpSp>
        </p:grpSp>
        <p:sp>
          <p:nvSpPr>
            <p:cNvPr id="8" name="Arrow: Right 7">
              <a:extLst>
                <a:ext uri="{FF2B5EF4-FFF2-40B4-BE49-F238E27FC236}">
                  <a16:creationId xmlns:a16="http://schemas.microsoft.com/office/drawing/2014/main" id="{67DF75DE-73AA-4029-95C4-8C0CEDE6C577}"/>
                </a:ext>
              </a:extLst>
            </p:cNvPr>
            <p:cNvSpPr/>
            <p:nvPr/>
          </p:nvSpPr>
          <p:spPr>
            <a:xfrm>
              <a:off x="1995787" y="1011490"/>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04CDC6C3-3017-42C8-9332-06D927ADBCF4}"/>
                </a:ext>
              </a:extLst>
            </p:cNvPr>
            <p:cNvSpPr/>
            <p:nvPr/>
          </p:nvSpPr>
          <p:spPr>
            <a:xfrm>
              <a:off x="4542090" y="1034548"/>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B71C6FED-B4A2-4609-B905-82296EB40EAE}"/>
                </a:ext>
              </a:extLst>
            </p:cNvPr>
            <p:cNvSpPr/>
            <p:nvPr/>
          </p:nvSpPr>
          <p:spPr>
            <a:xfrm>
              <a:off x="8112507" y="1034547"/>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3FCF068-EAA4-42E2-97CE-BD0E087B71DA}"/>
                </a:ext>
              </a:extLst>
            </p:cNvPr>
            <p:cNvGrpSpPr/>
            <p:nvPr/>
          </p:nvGrpSpPr>
          <p:grpSpPr>
            <a:xfrm>
              <a:off x="9244733" y="618885"/>
              <a:ext cx="2447811" cy="1230496"/>
              <a:chOff x="9244733" y="618885"/>
              <a:chExt cx="2447811" cy="1230496"/>
            </a:xfrm>
          </p:grpSpPr>
          <p:pic>
            <p:nvPicPr>
              <p:cNvPr id="12" name="Graphic 11" descr="Home">
                <a:extLst>
                  <a:ext uri="{FF2B5EF4-FFF2-40B4-BE49-F238E27FC236}">
                    <a16:creationId xmlns:a16="http://schemas.microsoft.com/office/drawing/2014/main" id="{630CC053-526A-4F41-BAFA-9CD1E19770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4733" y="618885"/>
                <a:ext cx="1096431" cy="1230496"/>
              </a:xfrm>
              <a:prstGeom prst="rect">
                <a:avLst/>
              </a:prstGeom>
            </p:spPr>
          </p:pic>
          <p:pic>
            <p:nvPicPr>
              <p:cNvPr id="13" name="Graphic 12" descr="Home">
                <a:extLst>
                  <a:ext uri="{FF2B5EF4-FFF2-40B4-BE49-F238E27FC236}">
                    <a16:creationId xmlns:a16="http://schemas.microsoft.com/office/drawing/2014/main" id="{04A21BEF-D883-47B9-9D37-A0454A9FCC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96113" y="618885"/>
                <a:ext cx="1096431" cy="1230496"/>
              </a:xfrm>
              <a:prstGeom prst="rect">
                <a:avLst/>
              </a:prstGeom>
            </p:spPr>
          </p:pic>
          <p:sp>
            <p:nvSpPr>
              <p:cNvPr id="14" name="Rectangle 13">
                <a:extLst>
                  <a:ext uri="{FF2B5EF4-FFF2-40B4-BE49-F238E27FC236}">
                    <a16:creationId xmlns:a16="http://schemas.microsoft.com/office/drawing/2014/main" id="{18872A72-F2E0-402B-9F6B-C8F60CDBE773}"/>
                  </a:ext>
                </a:extLst>
              </p:cNvPr>
              <p:cNvSpPr/>
              <p:nvPr/>
            </p:nvSpPr>
            <p:spPr>
              <a:xfrm>
                <a:off x="9701298" y="1374453"/>
                <a:ext cx="174794" cy="29519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0E638A-81DA-4A3E-8371-EBFC22B8BC38}"/>
                  </a:ext>
                </a:extLst>
              </p:cNvPr>
              <p:cNvSpPr/>
              <p:nvPr/>
            </p:nvSpPr>
            <p:spPr>
              <a:xfrm>
                <a:off x="11056932" y="1352960"/>
                <a:ext cx="174794" cy="295190"/>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030BEDCD-9298-41AF-8C2E-FEE54B291B0A}"/>
                  </a:ext>
                </a:extLst>
              </p:cNvPr>
              <p:cNvSpPr/>
              <p:nvPr/>
            </p:nvSpPr>
            <p:spPr>
              <a:xfrm>
                <a:off x="10367324" y="1437069"/>
                <a:ext cx="294866" cy="61523"/>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5" name="TextBox 34">
            <a:extLst>
              <a:ext uri="{FF2B5EF4-FFF2-40B4-BE49-F238E27FC236}">
                <a16:creationId xmlns:a16="http://schemas.microsoft.com/office/drawing/2014/main" id="{29051082-3613-4793-AF36-F35A34006098}"/>
              </a:ext>
            </a:extLst>
          </p:cNvPr>
          <p:cNvSpPr txBox="1"/>
          <p:nvPr/>
        </p:nvSpPr>
        <p:spPr>
          <a:xfrm>
            <a:off x="587540" y="1362291"/>
            <a:ext cx="8496700" cy="461665"/>
          </a:xfrm>
          <a:prstGeom prst="rect">
            <a:avLst/>
          </a:prstGeom>
          <a:noFill/>
        </p:spPr>
        <p:txBody>
          <a:bodyPr wrap="square" rtlCol="0">
            <a:spAutoFit/>
          </a:bodyPr>
          <a:lstStyle/>
          <a:p>
            <a:pPr defTabSz="914400"/>
            <a:r>
              <a:rPr lang="en-US" sz="2400" b="1" dirty="0">
                <a:solidFill>
                  <a:prstClr val="black"/>
                </a:solidFill>
                <a:latin typeface="Calibri" panose="020F0502020204030204"/>
              </a:rPr>
              <a:t>Threat           Event		  Impact    	</a:t>
            </a:r>
            <a:r>
              <a:rPr lang="en-US" sz="2400" b="1">
                <a:solidFill>
                  <a:prstClr val="black"/>
                </a:solidFill>
                <a:latin typeface="Calibri" panose="020F0502020204030204"/>
              </a:rPr>
              <a:t>       Outcome</a:t>
            </a:r>
            <a:endParaRPr lang="en-US" sz="24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7E03B274-0277-42EE-BE0D-B2887E4545AF}"/>
              </a:ext>
            </a:extLst>
          </p:cNvPr>
          <p:cNvSpPr txBox="1"/>
          <p:nvPr/>
        </p:nvSpPr>
        <p:spPr>
          <a:xfrm>
            <a:off x="309546" y="5585510"/>
            <a:ext cx="8410101" cy="1200329"/>
          </a:xfrm>
          <a:prstGeom prst="rect">
            <a:avLst/>
          </a:prstGeom>
          <a:noFill/>
        </p:spPr>
        <p:txBody>
          <a:bodyPr wrap="square" rtlCol="0">
            <a:spAutoFit/>
          </a:bodyPr>
          <a:lstStyle/>
          <a:p>
            <a:pPr algn="ctr" defTabSz="914400"/>
            <a:r>
              <a:rPr lang="en-US" sz="3600" dirty="0">
                <a:solidFill>
                  <a:prstClr val="black"/>
                </a:solidFill>
                <a:latin typeface="Calibri" panose="020F0502020204030204"/>
              </a:rPr>
              <a:t>Vulnerability: Lack of Lightning Protection on Transmission and Distribution Equipment</a:t>
            </a:r>
          </a:p>
        </p:txBody>
      </p:sp>
      <p:grpSp>
        <p:nvGrpSpPr>
          <p:cNvPr id="37" name="Group 36">
            <a:extLst>
              <a:ext uri="{FF2B5EF4-FFF2-40B4-BE49-F238E27FC236}">
                <a16:creationId xmlns:a16="http://schemas.microsoft.com/office/drawing/2014/main" id="{AF39E139-0D1D-4DA8-A4E6-B85525B4906B}"/>
              </a:ext>
            </a:extLst>
          </p:cNvPr>
          <p:cNvGrpSpPr/>
          <p:nvPr/>
        </p:nvGrpSpPr>
        <p:grpSpPr>
          <a:xfrm>
            <a:off x="795701" y="3605301"/>
            <a:ext cx="6881394" cy="1253663"/>
            <a:chOff x="854764" y="3375081"/>
            <a:chExt cx="9813204" cy="1696053"/>
          </a:xfrm>
        </p:grpSpPr>
        <p:pic>
          <p:nvPicPr>
            <p:cNvPr id="38" name="Graphic 37" descr="Lightning">
              <a:extLst>
                <a:ext uri="{FF2B5EF4-FFF2-40B4-BE49-F238E27FC236}">
                  <a16:creationId xmlns:a16="http://schemas.microsoft.com/office/drawing/2014/main" id="{B28873BC-770F-4314-BE07-1836E2B6B3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4764" y="3633461"/>
              <a:ext cx="1370554" cy="1370554"/>
            </a:xfrm>
            <a:prstGeom prst="rect">
              <a:avLst/>
            </a:prstGeom>
          </p:spPr>
        </p:pic>
        <p:grpSp>
          <p:nvGrpSpPr>
            <p:cNvPr id="39" name="Group 38">
              <a:extLst>
                <a:ext uri="{FF2B5EF4-FFF2-40B4-BE49-F238E27FC236}">
                  <a16:creationId xmlns:a16="http://schemas.microsoft.com/office/drawing/2014/main" id="{7C9E8E8A-7D5B-4D11-822F-AF0C0ED4E716}"/>
                </a:ext>
              </a:extLst>
            </p:cNvPr>
            <p:cNvGrpSpPr/>
            <p:nvPr/>
          </p:nvGrpSpPr>
          <p:grpSpPr>
            <a:xfrm>
              <a:off x="6158091" y="4155268"/>
              <a:ext cx="1417899" cy="914400"/>
              <a:chOff x="7173753" y="1041807"/>
              <a:chExt cx="1970247" cy="2830595"/>
            </a:xfrm>
          </p:grpSpPr>
          <p:cxnSp>
            <p:nvCxnSpPr>
              <p:cNvPr id="55" name="Straight Connector 54">
                <a:extLst>
                  <a:ext uri="{FF2B5EF4-FFF2-40B4-BE49-F238E27FC236}">
                    <a16:creationId xmlns:a16="http://schemas.microsoft.com/office/drawing/2014/main" id="{957F170A-2CC2-4A8D-8BEE-D3C50F870745}"/>
                  </a:ext>
                </a:extLst>
              </p:cNvPr>
              <p:cNvCxnSpPr>
                <a:cxnSpLocks/>
              </p:cNvCxnSpPr>
              <p:nvPr/>
            </p:nvCxnSpPr>
            <p:spPr>
              <a:xfrm>
                <a:off x="7842408" y="1309224"/>
                <a:ext cx="0" cy="2563178"/>
              </a:xfrm>
              <a:prstGeom prst="line">
                <a:avLst/>
              </a:prstGeom>
              <a:noFill/>
              <a:ln w="76200" cap="flat" cmpd="sng" algn="ctr">
                <a:solidFill>
                  <a:srgbClr val="663300"/>
                </a:solidFill>
                <a:prstDash val="solid"/>
                <a:miter lim="800000"/>
              </a:ln>
              <a:effectLst/>
            </p:spPr>
          </p:cxnSp>
          <p:cxnSp>
            <p:nvCxnSpPr>
              <p:cNvPr id="56" name="Straight Connector 55">
                <a:extLst>
                  <a:ext uri="{FF2B5EF4-FFF2-40B4-BE49-F238E27FC236}">
                    <a16:creationId xmlns:a16="http://schemas.microsoft.com/office/drawing/2014/main" id="{8157D96F-5F72-449E-A71F-A8D96A8E58D1}"/>
                  </a:ext>
                </a:extLst>
              </p:cNvPr>
              <p:cNvCxnSpPr>
                <a:cxnSpLocks/>
              </p:cNvCxnSpPr>
              <p:nvPr/>
            </p:nvCxnSpPr>
            <p:spPr>
              <a:xfrm>
                <a:off x="7173753" y="1375494"/>
                <a:ext cx="1237298" cy="0"/>
              </a:xfrm>
              <a:prstGeom prst="line">
                <a:avLst/>
              </a:prstGeom>
              <a:noFill/>
              <a:ln w="28575" cap="flat" cmpd="sng" algn="ctr">
                <a:solidFill>
                  <a:srgbClr val="663300"/>
                </a:solidFill>
                <a:prstDash val="solid"/>
                <a:miter lim="800000"/>
              </a:ln>
              <a:effectLst/>
            </p:spPr>
          </p:cxnSp>
          <p:cxnSp>
            <p:nvCxnSpPr>
              <p:cNvPr id="57" name="Straight Connector 56">
                <a:extLst>
                  <a:ext uri="{FF2B5EF4-FFF2-40B4-BE49-F238E27FC236}">
                    <a16:creationId xmlns:a16="http://schemas.microsoft.com/office/drawing/2014/main" id="{3CD73CF5-2FE6-4F30-AAE5-FF6BCF271897}"/>
                  </a:ext>
                </a:extLst>
              </p:cNvPr>
              <p:cNvCxnSpPr>
                <a:cxnSpLocks/>
              </p:cNvCxnSpPr>
              <p:nvPr/>
            </p:nvCxnSpPr>
            <p:spPr>
              <a:xfrm>
                <a:off x="7176610" y="1671884"/>
                <a:ext cx="1237298" cy="0"/>
              </a:xfrm>
              <a:prstGeom prst="line">
                <a:avLst/>
              </a:prstGeom>
              <a:noFill/>
              <a:ln w="28575" cap="flat" cmpd="sng" algn="ctr">
                <a:solidFill>
                  <a:srgbClr val="663300"/>
                </a:solidFill>
                <a:prstDash val="solid"/>
                <a:miter lim="800000"/>
              </a:ln>
              <a:effectLst/>
            </p:spPr>
          </p:cxnSp>
          <p:cxnSp>
            <p:nvCxnSpPr>
              <p:cNvPr id="58" name="Straight Connector 57">
                <a:extLst>
                  <a:ext uri="{FF2B5EF4-FFF2-40B4-BE49-F238E27FC236}">
                    <a16:creationId xmlns:a16="http://schemas.microsoft.com/office/drawing/2014/main" id="{DA4A6821-02D1-42B3-999F-450B4FDAF659}"/>
                  </a:ext>
                </a:extLst>
              </p:cNvPr>
              <p:cNvCxnSpPr/>
              <p:nvPr/>
            </p:nvCxnSpPr>
            <p:spPr>
              <a:xfrm flipV="1">
                <a:off x="7242333" y="1044754"/>
                <a:ext cx="745808" cy="330740"/>
              </a:xfrm>
              <a:prstGeom prst="line">
                <a:avLst/>
              </a:prstGeom>
              <a:noFill/>
              <a:ln w="12700" cap="flat" cmpd="sng" algn="ctr">
                <a:solidFill>
                  <a:srgbClr val="4472C4"/>
                </a:solidFill>
                <a:prstDash val="solid"/>
                <a:miter lim="800000"/>
              </a:ln>
              <a:effectLst/>
            </p:spPr>
          </p:cxnSp>
          <p:cxnSp>
            <p:nvCxnSpPr>
              <p:cNvPr id="59" name="Straight Connector 58">
                <a:extLst>
                  <a:ext uri="{FF2B5EF4-FFF2-40B4-BE49-F238E27FC236}">
                    <a16:creationId xmlns:a16="http://schemas.microsoft.com/office/drawing/2014/main" id="{619F1F71-8EBD-4E43-A99C-8F91459556D4}"/>
                  </a:ext>
                </a:extLst>
              </p:cNvPr>
              <p:cNvCxnSpPr>
                <a:cxnSpLocks/>
              </p:cNvCxnSpPr>
              <p:nvPr/>
            </p:nvCxnSpPr>
            <p:spPr>
              <a:xfrm flipV="1">
                <a:off x="7173753" y="1062830"/>
                <a:ext cx="1237298" cy="598631"/>
              </a:xfrm>
              <a:prstGeom prst="line">
                <a:avLst/>
              </a:prstGeom>
              <a:noFill/>
              <a:ln w="12700" cap="flat" cmpd="sng" algn="ctr">
                <a:solidFill>
                  <a:srgbClr val="4472C4"/>
                </a:solidFill>
                <a:prstDash val="solid"/>
                <a:miter lim="800000"/>
              </a:ln>
              <a:effectLst/>
            </p:spPr>
          </p:cxnSp>
          <p:cxnSp>
            <p:nvCxnSpPr>
              <p:cNvPr id="60" name="Straight Connector 59">
                <a:extLst>
                  <a:ext uri="{FF2B5EF4-FFF2-40B4-BE49-F238E27FC236}">
                    <a16:creationId xmlns:a16="http://schemas.microsoft.com/office/drawing/2014/main" id="{86D4F8BA-9A64-46A2-AEA6-A6C57BB09957}"/>
                  </a:ext>
                </a:extLst>
              </p:cNvPr>
              <p:cNvCxnSpPr/>
              <p:nvPr/>
            </p:nvCxnSpPr>
            <p:spPr>
              <a:xfrm flipV="1">
                <a:off x="8398192" y="1041807"/>
                <a:ext cx="745808" cy="330740"/>
              </a:xfrm>
              <a:prstGeom prst="line">
                <a:avLst/>
              </a:prstGeom>
              <a:noFill/>
              <a:ln w="12700" cap="flat" cmpd="sng" algn="ctr">
                <a:solidFill>
                  <a:srgbClr val="4472C4"/>
                </a:solidFill>
                <a:prstDash val="solid"/>
                <a:miter lim="800000"/>
              </a:ln>
              <a:effectLst/>
            </p:spPr>
          </p:cxnSp>
          <p:cxnSp>
            <p:nvCxnSpPr>
              <p:cNvPr id="61" name="Straight Connector 60">
                <a:extLst>
                  <a:ext uri="{FF2B5EF4-FFF2-40B4-BE49-F238E27FC236}">
                    <a16:creationId xmlns:a16="http://schemas.microsoft.com/office/drawing/2014/main" id="{FB3FAB9C-6D1C-4847-841C-23DDA9FFD752}"/>
                  </a:ext>
                </a:extLst>
              </p:cNvPr>
              <p:cNvCxnSpPr/>
              <p:nvPr/>
            </p:nvCxnSpPr>
            <p:spPr>
              <a:xfrm flipV="1">
                <a:off x="8328183" y="1309224"/>
                <a:ext cx="745808" cy="330740"/>
              </a:xfrm>
              <a:prstGeom prst="line">
                <a:avLst/>
              </a:prstGeom>
              <a:noFill/>
              <a:ln w="12700" cap="flat" cmpd="sng" algn="ctr">
                <a:solidFill>
                  <a:srgbClr val="4472C4"/>
                </a:solidFill>
                <a:prstDash val="solid"/>
                <a:miter lim="800000"/>
              </a:ln>
              <a:effectLst/>
            </p:spPr>
          </p:cxnSp>
        </p:grpSp>
        <p:pic>
          <p:nvPicPr>
            <p:cNvPr id="40" name="Graphic 39" descr="Lightning">
              <a:extLst>
                <a:ext uri="{FF2B5EF4-FFF2-40B4-BE49-F238E27FC236}">
                  <a16:creationId xmlns:a16="http://schemas.microsoft.com/office/drawing/2014/main" id="{0ADD7D85-75F7-4AED-B830-6F418A3DB6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6775" y="3375081"/>
              <a:ext cx="914400" cy="914400"/>
            </a:xfrm>
            <a:prstGeom prst="rect">
              <a:avLst/>
            </a:prstGeom>
          </p:spPr>
        </p:pic>
        <p:grpSp>
          <p:nvGrpSpPr>
            <p:cNvPr id="41" name="Group 40">
              <a:extLst>
                <a:ext uri="{FF2B5EF4-FFF2-40B4-BE49-F238E27FC236}">
                  <a16:creationId xmlns:a16="http://schemas.microsoft.com/office/drawing/2014/main" id="{70F0625E-0DC5-4593-B562-9526243B58A1}"/>
                </a:ext>
              </a:extLst>
            </p:cNvPr>
            <p:cNvGrpSpPr/>
            <p:nvPr/>
          </p:nvGrpSpPr>
          <p:grpSpPr>
            <a:xfrm>
              <a:off x="3342392" y="4156734"/>
              <a:ext cx="1417899" cy="914400"/>
              <a:chOff x="7173753" y="1041807"/>
              <a:chExt cx="1970247" cy="2830595"/>
            </a:xfrm>
          </p:grpSpPr>
          <p:cxnSp>
            <p:nvCxnSpPr>
              <p:cNvPr id="48" name="Straight Connector 47">
                <a:extLst>
                  <a:ext uri="{FF2B5EF4-FFF2-40B4-BE49-F238E27FC236}">
                    <a16:creationId xmlns:a16="http://schemas.microsoft.com/office/drawing/2014/main" id="{311FA089-8F71-434A-B5FC-F5B80C634957}"/>
                  </a:ext>
                </a:extLst>
              </p:cNvPr>
              <p:cNvCxnSpPr>
                <a:cxnSpLocks/>
              </p:cNvCxnSpPr>
              <p:nvPr/>
            </p:nvCxnSpPr>
            <p:spPr>
              <a:xfrm>
                <a:off x="7842408" y="1309224"/>
                <a:ext cx="0" cy="2563178"/>
              </a:xfrm>
              <a:prstGeom prst="line">
                <a:avLst/>
              </a:prstGeom>
              <a:noFill/>
              <a:ln w="76200" cap="flat" cmpd="sng" algn="ctr">
                <a:solidFill>
                  <a:srgbClr val="663300"/>
                </a:solidFill>
                <a:prstDash val="solid"/>
                <a:miter lim="800000"/>
              </a:ln>
              <a:effectLst/>
            </p:spPr>
          </p:cxnSp>
          <p:cxnSp>
            <p:nvCxnSpPr>
              <p:cNvPr id="49" name="Straight Connector 48">
                <a:extLst>
                  <a:ext uri="{FF2B5EF4-FFF2-40B4-BE49-F238E27FC236}">
                    <a16:creationId xmlns:a16="http://schemas.microsoft.com/office/drawing/2014/main" id="{8A2374E5-AFA8-450B-902E-16570505A3E2}"/>
                  </a:ext>
                </a:extLst>
              </p:cNvPr>
              <p:cNvCxnSpPr>
                <a:cxnSpLocks/>
              </p:cNvCxnSpPr>
              <p:nvPr/>
            </p:nvCxnSpPr>
            <p:spPr>
              <a:xfrm>
                <a:off x="7173753" y="1375494"/>
                <a:ext cx="1237298" cy="0"/>
              </a:xfrm>
              <a:prstGeom prst="line">
                <a:avLst/>
              </a:prstGeom>
              <a:noFill/>
              <a:ln w="28575" cap="flat" cmpd="sng" algn="ctr">
                <a:solidFill>
                  <a:srgbClr val="663300"/>
                </a:solidFill>
                <a:prstDash val="solid"/>
                <a:miter lim="800000"/>
              </a:ln>
              <a:effectLst/>
            </p:spPr>
          </p:cxnSp>
          <p:cxnSp>
            <p:nvCxnSpPr>
              <p:cNvPr id="50" name="Straight Connector 49">
                <a:extLst>
                  <a:ext uri="{FF2B5EF4-FFF2-40B4-BE49-F238E27FC236}">
                    <a16:creationId xmlns:a16="http://schemas.microsoft.com/office/drawing/2014/main" id="{7260D8B8-C975-49A3-A783-3506EE5B9C75}"/>
                  </a:ext>
                </a:extLst>
              </p:cNvPr>
              <p:cNvCxnSpPr>
                <a:cxnSpLocks/>
              </p:cNvCxnSpPr>
              <p:nvPr/>
            </p:nvCxnSpPr>
            <p:spPr>
              <a:xfrm>
                <a:off x="7176610" y="1671884"/>
                <a:ext cx="1237298" cy="0"/>
              </a:xfrm>
              <a:prstGeom prst="line">
                <a:avLst/>
              </a:prstGeom>
              <a:noFill/>
              <a:ln w="28575" cap="flat" cmpd="sng" algn="ctr">
                <a:solidFill>
                  <a:srgbClr val="663300"/>
                </a:solidFill>
                <a:prstDash val="solid"/>
                <a:miter lim="800000"/>
              </a:ln>
              <a:effectLst/>
            </p:spPr>
          </p:cxnSp>
          <p:cxnSp>
            <p:nvCxnSpPr>
              <p:cNvPr id="51" name="Straight Connector 50">
                <a:extLst>
                  <a:ext uri="{FF2B5EF4-FFF2-40B4-BE49-F238E27FC236}">
                    <a16:creationId xmlns:a16="http://schemas.microsoft.com/office/drawing/2014/main" id="{639FCB89-1ED7-43DA-97D5-AE6666BE038A}"/>
                  </a:ext>
                </a:extLst>
              </p:cNvPr>
              <p:cNvCxnSpPr/>
              <p:nvPr/>
            </p:nvCxnSpPr>
            <p:spPr>
              <a:xfrm flipV="1">
                <a:off x="7242333" y="1044754"/>
                <a:ext cx="745808" cy="330740"/>
              </a:xfrm>
              <a:prstGeom prst="line">
                <a:avLst/>
              </a:prstGeom>
              <a:noFill/>
              <a:ln w="12700" cap="flat" cmpd="sng" algn="ctr">
                <a:solidFill>
                  <a:srgbClr val="4472C4"/>
                </a:solidFill>
                <a:prstDash val="solid"/>
                <a:miter lim="800000"/>
              </a:ln>
              <a:effectLst/>
            </p:spPr>
          </p:cxnSp>
          <p:cxnSp>
            <p:nvCxnSpPr>
              <p:cNvPr id="52" name="Straight Connector 51">
                <a:extLst>
                  <a:ext uri="{FF2B5EF4-FFF2-40B4-BE49-F238E27FC236}">
                    <a16:creationId xmlns:a16="http://schemas.microsoft.com/office/drawing/2014/main" id="{F1F8BD14-0C83-4756-BBE0-40E2E29C3535}"/>
                  </a:ext>
                </a:extLst>
              </p:cNvPr>
              <p:cNvCxnSpPr>
                <a:cxnSpLocks/>
              </p:cNvCxnSpPr>
              <p:nvPr/>
            </p:nvCxnSpPr>
            <p:spPr>
              <a:xfrm flipV="1">
                <a:off x="7173753" y="1062830"/>
                <a:ext cx="1237298" cy="598631"/>
              </a:xfrm>
              <a:prstGeom prst="line">
                <a:avLst/>
              </a:prstGeom>
              <a:noFill/>
              <a:ln w="12700" cap="flat" cmpd="sng" algn="ctr">
                <a:solidFill>
                  <a:srgbClr val="4472C4"/>
                </a:solidFill>
                <a:prstDash val="solid"/>
                <a:miter lim="800000"/>
              </a:ln>
              <a:effectLst/>
            </p:spPr>
          </p:cxnSp>
          <p:cxnSp>
            <p:nvCxnSpPr>
              <p:cNvPr id="53" name="Straight Connector 52">
                <a:extLst>
                  <a:ext uri="{FF2B5EF4-FFF2-40B4-BE49-F238E27FC236}">
                    <a16:creationId xmlns:a16="http://schemas.microsoft.com/office/drawing/2014/main" id="{7AD6FB7B-20F2-47CB-AE91-A3C3B3D77541}"/>
                  </a:ext>
                </a:extLst>
              </p:cNvPr>
              <p:cNvCxnSpPr/>
              <p:nvPr/>
            </p:nvCxnSpPr>
            <p:spPr>
              <a:xfrm flipV="1">
                <a:off x="8398192" y="1041807"/>
                <a:ext cx="745808" cy="330740"/>
              </a:xfrm>
              <a:prstGeom prst="line">
                <a:avLst/>
              </a:prstGeom>
              <a:noFill/>
              <a:ln w="12700" cap="flat" cmpd="sng" algn="ctr">
                <a:solidFill>
                  <a:srgbClr val="4472C4"/>
                </a:solidFill>
                <a:prstDash val="solid"/>
                <a:miter lim="800000"/>
              </a:ln>
              <a:effectLst/>
            </p:spPr>
          </p:cxnSp>
          <p:cxnSp>
            <p:nvCxnSpPr>
              <p:cNvPr id="54" name="Straight Connector 53">
                <a:extLst>
                  <a:ext uri="{FF2B5EF4-FFF2-40B4-BE49-F238E27FC236}">
                    <a16:creationId xmlns:a16="http://schemas.microsoft.com/office/drawing/2014/main" id="{6F585CC4-F514-4A46-BBC8-D2C3DA8E55B4}"/>
                  </a:ext>
                </a:extLst>
              </p:cNvPr>
              <p:cNvCxnSpPr/>
              <p:nvPr/>
            </p:nvCxnSpPr>
            <p:spPr>
              <a:xfrm flipV="1">
                <a:off x="8328183" y="1309224"/>
                <a:ext cx="745808" cy="330740"/>
              </a:xfrm>
              <a:prstGeom prst="line">
                <a:avLst/>
              </a:prstGeom>
              <a:noFill/>
              <a:ln w="12700" cap="flat" cmpd="sng" algn="ctr">
                <a:solidFill>
                  <a:srgbClr val="4472C4"/>
                </a:solidFill>
                <a:prstDash val="solid"/>
                <a:miter lim="800000"/>
              </a:ln>
              <a:effectLst/>
            </p:spPr>
          </p:cxnSp>
        </p:grpSp>
        <p:sp>
          <p:nvSpPr>
            <p:cNvPr id="42" name="Arrow: Right 41">
              <a:extLst>
                <a:ext uri="{FF2B5EF4-FFF2-40B4-BE49-F238E27FC236}">
                  <a16:creationId xmlns:a16="http://schemas.microsoft.com/office/drawing/2014/main" id="{C2821EA7-C563-4DBA-97A4-E9D9FBD6E5BC}"/>
                </a:ext>
              </a:extLst>
            </p:cNvPr>
            <p:cNvSpPr/>
            <p:nvPr/>
          </p:nvSpPr>
          <p:spPr>
            <a:xfrm>
              <a:off x="2256888" y="4166124"/>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Arrow: Right 42">
              <a:extLst>
                <a:ext uri="{FF2B5EF4-FFF2-40B4-BE49-F238E27FC236}">
                  <a16:creationId xmlns:a16="http://schemas.microsoft.com/office/drawing/2014/main" id="{E037E92C-A4B4-4F72-BC56-79B323721B74}"/>
                </a:ext>
              </a:extLst>
            </p:cNvPr>
            <p:cNvSpPr/>
            <p:nvPr/>
          </p:nvSpPr>
          <p:spPr>
            <a:xfrm>
              <a:off x="4803191" y="4189182"/>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24DFAFB3-65C5-4E19-B4AD-DC5375ACADA2}"/>
                </a:ext>
              </a:extLst>
            </p:cNvPr>
            <p:cNvSpPr/>
            <p:nvPr/>
          </p:nvSpPr>
          <p:spPr>
            <a:xfrm>
              <a:off x="8089387" y="4189181"/>
              <a:ext cx="828880" cy="236185"/>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430A28E1-EAD9-4F43-906F-F2A587F55574}"/>
                </a:ext>
              </a:extLst>
            </p:cNvPr>
            <p:cNvGrpSpPr/>
            <p:nvPr/>
          </p:nvGrpSpPr>
          <p:grpSpPr>
            <a:xfrm>
              <a:off x="9041959" y="3680674"/>
              <a:ext cx="1626009" cy="1359592"/>
              <a:chOff x="8920152" y="3286299"/>
              <a:chExt cx="914400" cy="914400"/>
            </a:xfrm>
          </p:grpSpPr>
          <p:pic>
            <p:nvPicPr>
              <p:cNvPr id="46" name="Graphic 45" descr="Home">
                <a:extLst>
                  <a:ext uri="{FF2B5EF4-FFF2-40B4-BE49-F238E27FC236}">
                    <a16:creationId xmlns:a16="http://schemas.microsoft.com/office/drawing/2014/main" id="{349C5F80-71DA-4DCF-9D6C-F2CE38AA26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0152" y="3286299"/>
                <a:ext cx="914400" cy="914400"/>
              </a:xfrm>
              <a:prstGeom prst="rect">
                <a:avLst/>
              </a:prstGeom>
            </p:spPr>
          </p:pic>
          <p:sp>
            <p:nvSpPr>
              <p:cNvPr id="47" name="Rectangle 46">
                <a:extLst>
                  <a:ext uri="{FF2B5EF4-FFF2-40B4-BE49-F238E27FC236}">
                    <a16:creationId xmlns:a16="http://schemas.microsoft.com/office/drawing/2014/main" id="{004453EF-B77B-448E-8835-BC2C31BF77D1}"/>
                  </a:ext>
                </a:extLst>
              </p:cNvPr>
              <p:cNvSpPr/>
              <p:nvPr/>
            </p:nvSpPr>
            <p:spPr>
              <a:xfrm>
                <a:off x="9304465" y="3846735"/>
                <a:ext cx="145774" cy="21936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2" name="TextBox 61">
            <a:extLst>
              <a:ext uri="{FF2B5EF4-FFF2-40B4-BE49-F238E27FC236}">
                <a16:creationId xmlns:a16="http://schemas.microsoft.com/office/drawing/2014/main" id="{98C9E9A7-6CEC-4782-99FE-15839A6E5A64}"/>
              </a:ext>
            </a:extLst>
          </p:cNvPr>
          <p:cNvSpPr txBox="1"/>
          <p:nvPr/>
        </p:nvSpPr>
        <p:spPr>
          <a:xfrm>
            <a:off x="483485" y="3213469"/>
            <a:ext cx="8412585" cy="338554"/>
          </a:xfrm>
          <a:prstGeom prst="rect">
            <a:avLst/>
          </a:prstGeom>
          <a:noFill/>
        </p:spPr>
        <p:txBody>
          <a:bodyPr wrap="square" rtlCol="0">
            <a:spAutoFit/>
          </a:bodyPr>
          <a:lstStyle/>
          <a:p>
            <a:pPr defTabSz="914400"/>
            <a:r>
              <a:rPr lang="en-US" sz="1600" b="1" dirty="0">
                <a:solidFill>
                  <a:prstClr val="black"/>
                </a:solidFill>
                <a:latin typeface="Calibri" panose="020F0502020204030204"/>
              </a:rPr>
              <a:t>Lightning </a:t>
            </a:r>
            <a:r>
              <a:rPr lang="en-US" sz="1600" b="1" dirty="0">
                <a:solidFill>
                  <a:prstClr val="black"/>
                </a:solidFill>
                <a:latin typeface="Calibri" panose="020F0502020204030204"/>
                <a:sym typeface="Wingdings" panose="05000000000000000000" pitchFamily="2" charset="2"/>
              </a:rPr>
              <a:t>   Lightning Strike on Pole   Damaged Infrastructure          Power Outage</a:t>
            </a:r>
            <a:endParaRPr lang="en-US" sz="1600" b="1" dirty="0">
              <a:solidFill>
                <a:prstClr val="black"/>
              </a:solidFill>
              <a:latin typeface="Calibri" panose="020F0502020204030204"/>
            </a:endParaRPr>
          </a:p>
        </p:txBody>
      </p:sp>
      <p:sp>
        <p:nvSpPr>
          <p:cNvPr id="63" name="TextBox 62">
            <a:extLst>
              <a:ext uri="{FF2B5EF4-FFF2-40B4-BE49-F238E27FC236}">
                <a16:creationId xmlns:a16="http://schemas.microsoft.com/office/drawing/2014/main" id="{BE59363C-E17B-438E-936F-A2DEF6D3CE4A}"/>
              </a:ext>
            </a:extLst>
          </p:cNvPr>
          <p:cNvSpPr txBox="1"/>
          <p:nvPr/>
        </p:nvSpPr>
        <p:spPr>
          <a:xfrm>
            <a:off x="566313" y="4989676"/>
            <a:ext cx="8209704" cy="584775"/>
          </a:xfrm>
          <a:prstGeom prst="rect">
            <a:avLst/>
          </a:prstGeom>
          <a:noFill/>
        </p:spPr>
        <p:txBody>
          <a:bodyPr wrap="square" rtlCol="0">
            <a:spAutoFit/>
          </a:bodyPr>
          <a:lstStyle/>
          <a:p>
            <a:pPr defTabSz="914400"/>
            <a:r>
              <a:rPr lang="en-US" sz="1600" b="1" dirty="0">
                <a:solidFill>
                  <a:prstClr val="black"/>
                </a:solidFill>
                <a:latin typeface="Calibri" panose="020F0502020204030204"/>
              </a:rPr>
              <a:t>Lighting </a:t>
            </a:r>
            <a:r>
              <a:rPr lang="en-US" sz="1600" b="1" dirty="0">
                <a:solidFill>
                  <a:prstClr val="black"/>
                </a:solidFill>
                <a:latin typeface="Calibri" panose="020F0502020204030204"/>
                <a:sym typeface="Wingdings" panose="05000000000000000000" pitchFamily="2" charset="2"/>
              </a:rPr>
              <a:t> Lightning Strikes Protection,        No Damage to                   Power Stays on</a:t>
            </a:r>
          </a:p>
          <a:p>
            <a:pPr defTabSz="914400"/>
            <a:r>
              <a:rPr lang="en-US" sz="1600" b="1" dirty="0">
                <a:solidFill>
                  <a:prstClr val="black"/>
                </a:solidFill>
                <a:latin typeface="Calibri" panose="020F0502020204030204"/>
                <a:sym typeface="Wingdings" panose="05000000000000000000" pitchFamily="2" charset="2"/>
              </a:rPr>
              <a:t>		not Pole                              Infrastructure</a:t>
            </a:r>
            <a:endParaRPr lang="en-US" sz="1600" b="1" dirty="0">
              <a:solidFill>
                <a:prstClr val="black"/>
              </a:solidFill>
              <a:latin typeface="Calibri" panose="020F0502020204030204"/>
            </a:endParaRPr>
          </a:p>
        </p:txBody>
      </p:sp>
    </p:spTree>
    <p:extLst>
      <p:ext uri="{BB962C8B-B14F-4D97-AF65-F5344CB8AC3E}">
        <p14:creationId xmlns:p14="http://schemas.microsoft.com/office/powerpoint/2010/main" val="122748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469D40-2AF9-4A27-A2D2-765D29D766A7}"/>
              </a:ext>
            </a:extLst>
          </p:cNvPr>
          <p:cNvSpPr>
            <a:spLocks noGrp="1"/>
          </p:cNvSpPr>
          <p:nvPr>
            <p:ph type="title"/>
          </p:nvPr>
        </p:nvSpPr>
        <p:spPr/>
        <p:txBody>
          <a:bodyPr/>
          <a:lstStyle/>
          <a:p>
            <a:r>
              <a:rPr lang="en-US" dirty="0"/>
              <a:t>Power Sector Vulnerabilities</a:t>
            </a:r>
          </a:p>
        </p:txBody>
      </p:sp>
      <p:sp>
        <p:nvSpPr>
          <p:cNvPr id="20" name="Rectangle: Rounded Corners 19">
            <a:extLst>
              <a:ext uri="{FF2B5EF4-FFF2-40B4-BE49-F238E27FC236}">
                <a16:creationId xmlns:a16="http://schemas.microsoft.com/office/drawing/2014/main" id="{735A5F3A-7FDC-4BDB-84BA-B1FA1ED3369D}"/>
              </a:ext>
            </a:extLst>
          </p:cNvPr>
          <p:cNvSpPr/>
          <p:nvPr/>
        </p:nvSpPr>
        <p:spPr>
          <a:xfrm>
            <a:off x="498620" y="1409327"/>
            <a:ext cx="2739501" cy="1303469"/>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Infrastructure</a:t>
            </a:r>
            <a:endParaRPr lang="en-US" sz="2000" dirty="0">
              <a:solidFill>
                <a:schemeClr val="bg1"/>
              </a:solidFill>
            </a:endParaRPr>
          </a:p>
        </p:txBody>
      </p:sp>
      <p:sp>
        <p:nvSpPr>
          <p:cNvPr id="21" name="Rectangle: Rounded Corners 20">
            <a:extLst>
              <a:ext uri="{FF2B5EF4-FFF2-40B4-BE49-F238E27FC236}">
                <a16:creationId xmlns:a16="http://schemas.microsoft.com/office/drawing/2014/main" id="{219F221E-AFB6-47E4-876F-AEBA31AD9882}"/>
              </a:ext>
            </a:extLst>
          </p:cNvPr>
          <p:cNvSpPr/>
          <p:nvPr/>
        </p:nvSpPr>
        <p:spPr>
          <a:xfrm>
            <a:off x="5550483" y="1430234"/>
            <a:ext cx="2739501" cy="1303469"/>
          </a:xfrm>
          <a:prstGeom prst="round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rPr>
              <a:t>System/ Process</a:t>
            </a:r>
            <a:endParaRPr lang="en-US" sz="2000" dirty="0">
              <a:solidFill>
                <a:schemeClr val="bg1"/>
              </a:solidFill>
            </a:endParaRPr>
          </a:p>
        </p:txBody>
      </p:sp>
      <p:sp>
        <p:nvSpPr>
          <p:cNvPr id="27" name="TextBox 26">
            <a:extLst>
              <a:ext uri="{FF2B5EF4-FFF2-40B4-BE49-F238E27FC236}">
                <a16:creationId xmlns:a16="http://schemas.microsoft.com/office/drawing/2014/main" id="{FEFB7CA6-F5AF-4782-BDFD-33F424BD2180}"/>
              </a:ext>
            </a:extLst>
          </p:cNvPr>
          <p:cNvSpPr txBox="1"/>
          <p:nvPr/>
        </p:nvSpPr>
        <p:spPr>
          <a:xfrm>
            <a:off x="430696" y="2733703"/>
            <a:ext cx="331304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Generation</a:t>
            </a:r>
          </a:p>
          <a:p>
            <a:pPr marL="285750" indent="-285750">
              <a:buFont typeface="Arial" panose="020B0604020202020204" pitchFamily="34" charset="0"/>
              <a:buChar char="•"/>
            </a:pPr>
            <a:r>
              <a:rPr lang="en-US" sz="2400" dirty="0"/>
              <a:t>Transmission</a:t>
            </a:r>
          </a:p>
          <a:p>
            <a:pPr marL="285750" indent="-285750">
              <a:buFont typeface="Arial" panose="020B0604020202020204" pitchFamily="34" charset="0"/>
              <a:buChar char="•"/>
            </a:pPr>
            <a:r>
              <a:rPr lang="en-US" sz="2400" dirty="0"/>
              <a:t>Distribution</a:t>
            </a:r>
          </a:p>
          <a:p>
            <a:pPr marL="285750" indent="-285750">
              <a:buFont typeface="Arial" panose="020B0604020202020204" pitchFamily="34" charset="0"/>
              <a:buChar char="•"/>
            </a:pPr>
            <a:r>
              <a:rPr lang="en-US" sz="2400" dirty="0"/>
              <a:t>Customer</a:t>
            </a:r>
          </a:p>
        </p:txBody>
      </p:sp>
      <p:sp>
        <p:nvSpPr>
          <p:cNvPr id="35" name="TextBox 34">
            <a:extLst>
              <a:ext uri="{FF2B5EF4-FFF2-40B4-BE49-F238E27FC236}">
                <a16:creationId xmlns:a16="http://schemas.microsoft.com/office/drawing/2014/main" id="{76A4AB1B-6045-4891-A773-888BBA7BCA8C}"/>
              </a:ext>
            </a:extLst>
          </p:cNvPr>
          <p:cNvSpPr txBox="1"/>
          <p:nvPr/>
        </p:nvSpPr>
        <p:spPr>
          <a:xfrm>
            <a:off x="5632550" y="2734574"/>
            <a:ext cx="277213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Operations</a:t>
            </a:r>
          </a:p>
          <a:p>
            <a:pPr marL="285750" indent="-285750">
              <a:buFont typeface="Arial" panose="020B0604020202020204" pitchFamily="34" charset="0"/>
              <a:buChar char="•"/>
            </a:pPr>
            <a:r>
              <a:rPr lang="en-US" sz="2400" dirty="0"/>
              <a:t>Workforce</a:t>
            </a:r>
          </a:p>
          <a:p>
            <a:pPr marL="285750" indent="-285750">
              <a:buFont typeface="Arial" panose="020B0604020202020204" pitchFamily="34" charset="0"/>
              <a:buChar char="•"/>
            </a:pPr>
            <a:r>
              <a:rPr lang="en-US" sz="2400" dirty="0"/>
              <a:t>Planning</a:t>
            </a:r>
          </a:p>
          <a:p>
            <a:pPr marL="285750" indent="-285750">
              <a:buFont typeface="Arial" panose="020B0604020202020204" pitchFamily="34" charset="0"/>
              <a:buChar char="•"/>
            </a:pPr>
            <a:r>
              <a:rPr lang="en-US" sz="2400" dirty="0"/>
              <a:t>Financial</a:t>
            </a:r>
          </a:p>
        </p:txBody>
      </p:sp>
      <p:pic>
        <p:nvPicPr>
          <p:cNvPr id="4" name="Picture 3">
            <a:extLst>
              <a:ext uri="{FF2B5EF4-FFF2-40B4-BE49-F238E27FC236}">
                <a16:creationId xmlns:a16="http://schemas.microsoft.com/office/drawing/2014/main" id="{DC8DFF9A-2531-4498-A11D-A07B3BF16E24}"/>
              </a:ext>
            </a:extLst>
          </p:cNvPr>
          <p:cNvPicPr>
            <a:picLocks noChangeAspect="1"/>
          </p:cNvPicPr>
          <p:nvPr/>
        </p:nvPicPr>
        <p:blipFill>
          <a:blip r:embed="rId2"/>
          <a:stretch>
            <a:fillRect/>
          </a:stretch>
        </p:blipFill>
        <p:spPr>
          <a:xfrm>
            <a:off x="754572" y="4303363"/>
            <a:ext cx="2227596" cy="2216623"/>
          </a:xfrm>
          <a:prstGeom prst="rect">
            <a:avLst/>
          </a:prstGeom>
        </p:spPr>
      </p:pic>
      <p:pic>
        <p:nvPicPr>
          <p:cNvPr id="6" name="Picture 5">
            <a:extLst>
              <a:ext uri="{FF2B5EF4-FFF2-40B4-BE49-F238E27FC236}">
                <a16:creationId xmlns:a16="http://schemas.microsoft.com/office/drawing/2014/main" id="{5471D18F-4DB7-4D51-9398-B18645BC07B9}"/>
              </a:ext>
            </a:extLst>
          </p:cNvPr>
          <p:cNvPicPr>
            <a:picLocks noChangeAspect="1"/>
          </p:cNvPicPr>
          <p:nvPr/>
        </p:nvPicPr>
        <p:blipFill>
          <a:blip r:embed="rId3"/>
          <a:stretch>
            <a:fillRect/>
          </a:stretch>
        </p:blipFill>
        <p:spPr>
          <a:xfrm>
            <a:off x="5904817" y="4270276"/>
            <a:ext cx="2227596" cy="2216623"/>
          </a:xfrm>
          <a:prstGeom prst="rect">
            <a:avLst/>
          </a:prstGeom>
        </p:spPr>
      </p:pic>
    </p:spTree>
    <p:extLst>
      <p:ext uri="{BB962C8B-B14F-4D97-AF65-F5344CB8AC3E}">
        <p14:creationId xmlns:p14="http://schemas.microsoft.com/office/powerpoint/2010/main" val="1441082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05623-CAEC-4753-8D1B-C1B5A0C83630}"/>
              </a:ext>
            </a:extLst>
          </p:cNvPr>
          <p:cNvSpPr>
            <a:spLocks noGrp="1"/>
          </p:cNvSpPr>
          <p:nvPr>
            <p:ph type="title"/>
          </p:nvPr>
        </p:nvSpPr>
        <p:spPr/>
        <p:txBody>
          <a:bodyPr/>
          <a:lstStyle/>
          <a:p>
            <a:r>
              <a:rPr lang="en-US" dirty="0"/>
              <a:t>Power Sector Vulnerabilities</a:t>
            </a:r>
          </a:p>
        </p:txBody>
      </p:sp>
      <p:sp>
        <p:nvSpPr>
          <p:cNvPr id="4" name="Content Placeholder 5">
            <a:extLst>
              <a:ext uri="{FF2B5EF4-FFF2-40B4-BE49-F238E27FC236}">
                <a16:creationId xmlns:a16="http://schemas.microsoft.com/office/drawing/2014/main" id="{4ED5670B-0FDD-4DDD-BEA7-B1C8697150A3}"/>
              </a:ext>
            </a:extLst>
          </p:cNvPr>
          <p:cNvSpPr>
            <a:spLocks noGrp="1"/>
          </p:cNvSpPr>
          <p:nvPr>
            <p:ph idx="1"/>
          </p:nvPr>
        </p:nvSpPr>
        <p:spPr>
          <a:xfrm>
            <a:off x="384858" y="1209873"/>
            <a:ext cx="8446625" cy="5304817"/>
          </a:xfrm>
        </p:spPr>
        <p:txBody>
          <a:bodyPr>
            <a:normAutofit/>
          </a:bodyPr>
          <a:lstStyle/>
          <a:p>
            <a:pPr marL="0" indent="0">
              <a:buNone/>
            </a:pPr>
            <a:r>
              <a:rPr lang="en-US" sz="2800" b="1" dirty="0">
                <a:solidFill>
                  <a:srgbClr val="000000"/>
                </a:solidFill>
              </a:rPr>
              <a:t>Vulnerabilities can also be categorized </a:t>
            </a:r>
            <a:r>
              <a:rPr lang="en-US" sz="2800" dirty="0">
                <a:solidFill>
                  <a:srgbClr val="000000"/>
                </a:solidFill>
              </a:rPr>
              <a:t>following the threats that may expose them.</a:t>
            </a:r>
          </a:p>
          <a:p>
            <a:endParaRPr lang="en-US" sz="2800" dirty="0">
              <a:solidFill>
                <a:srgbClr val="000000"/>
              </a:solidFill>
            </a:endParaRPr>
          </a:p>
          <a:p>
            <a:endParaRPr lang="en-US" sz="2800" dirty="0">
              <a:solidFill>
                <a:srgbClr val="000000"/>
              </a:solidFill>
            </a:endParaRPr>
          </a:p>
        </p:txBody>
      </p:sp>
      <p:graphicFrame>
        <p:nvGraphicFramePr>
          <p:cNvPr id="5" name="Table 4">
            <a:extLst>
              <a:ext uri="{FF2B5EF4-FFF2-40B4-BE49-F238E27FC236}">
                <a16:creationId xmlns:a16="http://schemas.microsoft.com/office/drawing/2014/main" id="{7AEE515C-1A01-4984-87AF-8367687A72A3}"/>
              </a:ext>
            </a:extLst>
          </p:cNvPr>
          <p:cNvGraphicFramePr>
            <a:graphicFrameLocks noGrp="1"/>
          </p:cNvGraphicFramePr>
          <p:nvPr>
            <p:extLst>
              <p:ext uri="{D42A27DB-BD31-4B8C-83A1-F6EECF244321}">
                <p14:modId xmlns:p14="http://schemas.microsoft.com/office/powerpoint/2010/main" val="777312019"/>
              </p:ext>
            </p:extLst>
          </p:nvPr>
        </p:nvGraphicFramePr>
        <p:xfrm>
          <a:off x="384858" y="2244436"/>
          <a:ext cx="8446624" cy="4270254"/>
        </p:xfrm>
        <a:graphic>
          <a:graphicData uri="http://schemas.openxmlformats.org/drawingml/2006/table">
            <a:tbl>
              <a:tblPr bandRow="1">
                <a:tableStyleId>{93296810-A885-4BE3-A3E7-6D5BEEA58F35}</a:tableStyleId>
              </a:tblPr>
              <a:tblGrid>
                <a:gridCol w="2884815">
                  <a:extLst>
                    <a:ext uri="{9D8B030D-6E8A-4147-A177-3AD203B41FA5}">
                      <a16:colId xmlns:a16="http://schemas.microsoft.com/office/drawing/2014/main" val="301973044"/>
                    </a:ext>
                  </a:extLst>
                </a:gridCol>
                <a:gridCol w="5561809">
                  <a:extLst>
                    <a:ext uri="{9D8B030D-6E8A-4147-A177-3AD203B41FA5}">
                      <a16:colId xmlns:a16="http://schemas.microsoft.com/office/drawing/2014/main" val="1436997624"/>
                    </a:ext>
                  </a:extLst>
                </a:gridCol>
              </a:tblGrid>
              <a:tr h="711709">
                <a:tc>
                  <a:txBody>
                    <a:bodyPr/>
                    <a:lstStyle/>
                    <a:p>
                      <a:pPr marL="0" marR="0" algn="ctr">
                        <a:spcBef>
                          <a:spcPts val="0"/>
                        </a:spcBef>
                        <a:spcAft>
                          <a:spcPts val="1200"/>
                        </a:spcAft>
                      </a:pPr>
                      <a:r>
                        <a:rPr lang="en-US" sz="2000" b="1" dirty="0">
                          <a:solidFill>
                            <a:schemeClr val="bg1"/>
                          </a:solidFill>
                          <a:effectLst/>
                        </a:rPr>
                        <a:t>Types of threats </a:t>
                      </a:r>
                      <a:endParaRPr lang="en-US" sz="2000" b="1" dirty="0">
                        <a:solidFill>
                          <a:schemeClr val="bg1"/>
                        </a:solidFill>
                        <a:effectLst/>
                        <a:latin typeface="Times New Roman" panose="02020603050405020304" pitchFamily="18" charset="0"/>
                        <a:ea typeface="Cabin"/>
                        <a:cs typeface="Cabin"/>
                      </a:endParaRPr>
                    </a:p>
                  </a:txBody>
                  <a:tcPr marL="68580" marR="68580" marT="0" marB="0" anchor="ctr">
                    <a:solidFill>
                      <a:schemeClr val="tx2"/>
                    </a:solidFill>
                  </a:tcPr>
                </a:tc>
                <a:tc>
                  <a:txBody>
                    <a:bodyPr/>
                    <a:lstStyle/>
                    <a:p>
                      <a:pPr marL="0" marR="0" algn="ctr">
                        <a:spcBef>
                          <a:spcPts val="0"/>
                        </a:spcBef>
                        <a:spcAft>
                          <a:spcPts val="1200"/>
                        </a:spcAft>
                      </a:pPr>
                      <a:r>
                        <a:rPr lang="en-US" sz="2000" b="1" dirty="0">
                          <a:solidFill>
                            <a:schemeClr val="bg1"/>
                          </a:solidFill>
                          <a:effectLst/>
                        </a:rPr>
                        <a:t>Vulnerability examples</a:t>
                      </a:r>
                      <a:endParaRPr lang="en-US" sz="2000" b="1" dirty="0">
                        <a:solidFill>
                          <a:schemeClr val="bg1"/>
                        </a:solidFill>
                        <a:effectLst/>
                        <a:latin typeface="Times New Roman" panose="02020603050405020304" pitchFamily="18" charset="0"/>
                        <a:ea typeface="Cabin"/>
                        <a:cs typeface="Cabin"/>
                      </a:endParaRPr>
                    </a:p>
                  </a:txBody>
                  <a:tcPr marL="68580" marR="68580" marT="0" marB="0" anchor="ctr">
                    <a:solidFill>
                      <a:schemeClr val="tx2"/>
                    </a:solidFill>
                  </a:tcPr>
                </a:tc>
                <a:extLst>
                  <a:ext uri="{0D108BD9-81ED-4DB2-BD59-A6C34878D82A}">
                    <a16:rowId xmlns:a16="http://schemas.microsoft.com/office/drawing/2014/main" val="3559870829"/>
                  </a:ext>
                </a:extLst>
              </a:tr>
              <a:tr h="1067564">
                <a:tc>
                  <a:txBody>
                    <a:bodyPr/>
                    <a:lstStyle/>
                    <a:p>
                      <a:pPr marL="0" marR="0">
                        <a:spcBef>
                          <a:spcPts val="0"/>
                        </a:spcBef>
                        <a:spcAft>
                          <a:spcPts val="1200"/>
                        </a:spcAft>
                      </a:pPr>
                      <a:r>
                        <a:rPr lang="en-US" sz="1800" dirty="0">
                          <a:effectLst/>
                        </a:rPr>
                        <a:t>Physical </a:t>
                      </a:r>
                      <a:endParaRPr lang="en-US" sz="1800" dirty="0">
                        <a:solidFill>
                          <a:srgbClr val="000000"/>
                        </a:solidFill>
                        <a:effectLst/>
                        <a:latin typeface="Times New Roman" panose="02020603050405020304" pitchFamily="18" charset="0"/>
                        <a:ea typeface="Cabin"/>
                        <a:cs typeface="Cabin"/>
                      </a:endParaRPr>
                    </a:p>
                  </a:txBody>
                  <a:tcPr marL="68580" marR="68580" marT="0" marB="0"/>
                </a:tc>
                <a:tc>
                  <a:txBody>
                    <a:bodyPr/>
                    <a:lstStyle/>
                    <a:p>
                      <a:pPr marL="0" marR="0">
                        <a:spcBef>
                          <a:spcPts val="0"/>
                        </a:spcBef>
                        <a:spcAft>
                          <a:spcPts val="1200"/>
                        </a:spcAft>
                      </a:pPr>
                      <a:r>
                        <a:rPr lang="en-US" sz="1800" dirty="0">
                          <a:effectLst/>
                        </a:rPr>
                        <a:t>Lack of backup systems and supplies or single points of failure in transportation route, electrical line, water supply, or fiber optic cable.</a:t>
                      </a:r>
                      <a:endParaRPr lang="en-US" sz="1800" dirty="0">
                        <a:solidFill>
                          <a:srgbClr val="000000"/>
                        </a:solidFill>
                        <a:effectLst/>
                        <a:latin typeface="Times New Roman" panose="02020603050405020304" pitchFamily="18" charset="0"/>
                        <a:ea typeface="Cabin"/>
                        <a:cs typeface="Cabin"/>
                      </a:endParaRPr>
                    </a:p>
                  </a:txBody>
                  <a:tcPr marL="68580" marR="68580" marT="0" marB="0"/>
                </a:tc>
                <a:extLst>
                  <a:ext uri="{0D108BD9-81ED-4DB2-BD59-A6C34878D82A}">
                    <a16:rowId xmlns:a16="http://schemas.microsoft.com/office/drawing/2014/main" val="513108443"/>
                  </a:ext>
                </a:extLst>
              </a:tr>
              <a:tr h="355854">
                <a:tc>
                  <a:txBody>
                    <a:bodyPr/>
                    <a:lstStyle/>
                    <a:p>
                      <a:pPr marL="0" marR="0">
                        <a:spcBef>
                          <a:spcPts val="0"/>
                        </a:spcBef>
                        <a:spcAft>
                          <a:spcPts val="1200"/>
                        </a:spcAft>
                      </a:pPr>
                      <a:r>
                        <a:rPr lang="en-US" sz="1800">
                          <a:effectLst/>
                        </a:rPr>
                        <a:t>Natural</a:t>
                      </a:r>
                      <a:endParaRPr lang="en-US" sz="1800">
                        <a:solidFill>
                          <a:srgbClr val="000000"/>
                        </a:solidFill>
                        <a:effectLst/>
                        <a:latin typeface="Times New Roman" panose="02020603050405020304" pitchFamily="18" charset="0"/>
                        <a:ea typeface="Cabin"/>
                        <a:cs typeface="Cabin"/>
                      </a:endParaRPr>
                    </a:p>
                  </a:txBody>
                  <a:tcPr marL="68580" marR="68580" marT="0" marB="0"/>
                </a:tc>
                <a:tc>
                  <a:txBody>
                    <a:bodyPr/>
                    <a:lstStyle/>
                    <a:p>
                      <a:pPr marL="0" marR="0">
                        <a:spcBef>
                          <a:spcPts val="0"/>
                        </a:spcBef>
                        <a:spcAft>
                          <a:spcPts val="1200"/>
                        </a:spcAft>
                      </a:pPr>
                      <a:r>
                        <a:rPr lang="en-US" sz="1800">
                          <a:effectLst/>
                        </a:rPr>
                        <a:t>Location prone to flooding, fire, etc.</a:t>
                      </a:r>
                      <a:endParaRPr lang="en-US" sz="1800">
                        <a:solidFill>
                          <a:srgbClr val="000000"/>
                        </a:solidFill>
                        <a:effectLst/>
                        <a:latin typeface="Times New Roman" panose="02020603050405020304" pitchFamily="18" charset="0"/>
                        <a:ea typeface="Cabin"/>
                        <a:cs typeface="Cabin"/>
                      </a:endParaRPr>
                    </a:p>
                  </a:txBody>
                  <a:tcPr marL="68580" marR="68580" marT="0" marB="0"/>
                </a:tc>
                <a:extLst>
                  <a:ext uri="{0D108BD9-81ED-4DB2-BD59-A6C34878D82A}">
                    <a16:rowId xmlns:a16="http://schemas.microsoft.com/office/drawing/2014/main" val="1784720544"/>
                  </a:ext>
                </a:extLst>
              </a:tr>
              <a:tr h="1067564">
                <a:tc>
                  <a:txBody>
                    <a:bodyPr/>
                    <a:lstStyle/>
                    <a:p>
                      <a:pPr marL="0" marR="0">
                        <a:spcBef>
                          <a:spcPts val="0"/>
                        </a:spcBef>
                        <a:spcAft>
                          <a:spcPts val="1200"/>
                        </a:spcAft>
                      </a:pPr>
                      <a:r>
                        <a:rPr lang="en-US" sz="1800">
                          <a:effectLst/>
                        </a:rPr>
                        <a:t>Technological (Hardware, Software or Media)</a:t>
                      </a:r>
                      <a:endParaRPr lang="en-US" sz="1800">
                        <a:solidFill>
                          <a:srgbClr val="000000"/>
                        </a:solidFill>
                        <a:effectLst/>
                        <a:latin typeface="Times New Roman" panose="02020603050405020304" pitchFamily="18" charset="0"/>
                        <a:ea typeface="Cabin"/>
                        <a:cs typeface="Cabin"/>
                      </a:endParaRPr>
                    </a:p>
                  </a:txBody>
                  <a:tcPr marL="68580" marR="68580" marT="0" marB="0"/>
                </a:tc>
                <a:tc>
                  <a:txBody>
                    <a:bodyPr/>
                    <a:lstStyle/>
                    <a:p>
                      <a:pPr marL="0" marR="0">
                        <a:spcBef>
                          <a:spcPts val="0"/>
                        </a:spcBef>
                        <a:spcAft>
                          <a:spcPts val="1200"/>
                        </a:spcAft>
                      </a:pPr>
                      <a:r>
                        <a:rPr lang="en-US" sz="1800">
                          <a:effectLst/>
                        </a:rPr>
                        <a:t>Lack of cyber security defenses</a:t>
                      </a:r>
                      <a:endParaRPr lang="en-US" sz="1800">
                        <a:solidFill>
                          <a:srgbClr val="000000"/>
                        </a:solidFill>
                        <a:effectLst/>
                        <a:latin typeface="Times New Roman" panose="02020603050405020304" pitchFamily="18" charset="0"/>
                        <a:ea typeface="Cabin"/>
                        <a:cs typeface="Cabin"/>
                      </a:endParaRPr>
                    </a:p>
                  </a:txBody>
                  <a:tcPr marL="68580" marR="68580" marT="0" marB="0"/>
                </a:tc>
                <a:extLst>
                  <a:ext uri="{0D108BD9-81ED-4DB2-BD59-A6C34878D82A}">
                    <a16:rowId xmlns:a16="http://schemas.microsoft.com/office/drawing/2014/main" val="1209497986"/>
                  </a:ext>
                </a:extLst>
              </a:tr>
              <a:tr h="355854">
                <a:tc>
                  <a:txBody>
                    <a:bodyPr/>
                    <a:lstStyle/>
                    <a:p>
                      <a:pPr marL="0" marR="0">
                        <a:spcBef>
                          <a:spcPts val="0"/>
                        </a:spcBef>
                        <a:spcAft>
                          <a:spcPts val="1200"/>
                        </a:spcAft>
                      </a:pPr>
                      <a:r>
                        <a:rPr lang="en-US" sz="1800" dirty="0">
                          <a:effectLst/>
                        </a:rPr>
                        <a:t>Human</a:t>
                      </a:r>
                      <a:endParaRPr lang="en-US" sz="1800" dirty="0">
                        <a:solidFill>
                          <a:srgbClr val="000000"/>
                        </a:solidFill>
                        <a:effectLst/>
                        <a:latin typeface="Times New Roman" panose="02020603050405020304" pitchFamily="18" charset="0"/>
                        <a:ea typeface="Cabin"/>
                        <a:cs typeface="Cabin"/>
                      </a:endParaRPr>
                    </a:p>
                  </a:txBody>
                  <a:tcPr marL="68580" marR="68580" marT="0" marB="0"/>
                </a:tc>
                <a:tc>
                  <a:txBody>
                    <a:bodyPr/>
                    <a:lstStyle/>
                    <a:p>
                      <a:pPr marL="0" marR="0">
                        <a:spcBef>
                          <a:spcPts val="0"/>
                        </a:spcBef>
                        <a:spcAft>
                          <a:spcPts val="1200"/>
                        </a:spcAft>
                      </a:pPr>
                      <a:r>
                        <a:rPr lang="en-US" sz="1800">
                          <a:effectLst/>
                        </a:rPr>
                        <a:t>Poorly resourced or under-trained workforce </a:t>
                      </a:r>
                      <a:endParaRPr lang="en-US" sz="1800">
                        <a:solidFill>
                          <a:srgbClr val="000000"/>
                        </a:solidFill>
                        <a:effectLst/>
                        <a:latin typeface="Times New Roman" panose="02020603050405020304" pitchFamily="18" charset="0"/>
                        <a:ea typeface="Cabin"/>
                        <a:cs typeface="Cabin"/>
                      </a:endParaRPr>
                    </a:p>
                  </a:txBody>
                  <a:tcPr marL="68580" marR="68580" marT="0" marB="0"/>
                </a:tc>
                <a:extLst>
                  <a:ext uri="{0D108BD9-81ED-4DB2-BD59-A6C34878D82A}">
                    <a16:rowId xmlns:a16="http://schemas.microsoft.com/office/drawing/2014/main" val="1773744333"/>
                  </a:ext>
                </a:extLst>
              </a:tr>
              <a:tr h="711709">
                <a:tc>
                  <a:txBody>
                    <a:bodyPr/>
                    <a:lstStyle/>
                    <a:p>
                      <a:pPr marL="0" marR="0">
                        <a:spcBef>
                          <a:spcPts val="0"/>
                        </a:spcBef>
                        <a:spcAft>
                          <a:spcPts val="1200"/>
                        </a:spcAft>
                      </a:pPr>
                      <a:r>
                        <a:rPr lang="en-US" sz="1800">
                          <a:effectLst/>
                        </a:rPr>
                        <a:t>Others</a:t>
                      </a:r>
                      <a:endParaRPr lang="en-US" sz="1800">
                        <a:solidFill>
                          <a:srgbClr val="000000"/>
                        </a:solidFill>
                        <a:effectLst/>
                        <a:latin typeface="Times New Roman" panose="02020603050405020304" pitchFamily="18" charset="0"/>
                        <a:ea typeface="Cabin"/>
                        <a:cs typeface="Cabin"/>
                      </a:endParaRPr>
                    </a:p>
                  </a:txBody>
                  <a:tcPr marL="68580" marR="68580" marT="0" marB="0"/>
                </a:tc>
                <a:tc>
                  <a:txBody>
                    <a:bodyPr/>
                    <a:lstStyle/>
                    <a:p>
                      <a:pPr marL="0" marR="0">
                        <a:spcBef>
                          <a:spcPts val="0"/>
                        </a:spcBef>
                        <a:spcAft>
                          <a:spcPts val="1200"/>
                        </a:spcAft>
                      </a:pPr>
                      <a:r>
                        <a:rPr lang="en-US" sz="1800" dirty="0">
                          <a:effectLst/>
                        </a:rPr>
                        <a:t>Location-specific vulnerabilities identified by the resilience assessment team</a:t>
                      </a:r>
                      <a:endParaRPr lang="en-US" sz="1800" dirty="0">
                        <a:solidFill>
                          <a:srgbClr val="000000"/>
                        </a:solidFill>
                        <a:effectLst/>
                        <a:latin typeface="Times New Roman" panose="02020603050405020304" pitchFamily="18" charset="0"/>
                        <a:ea typeface="Cabin"/>
                        <a:cs typeface="Cabin"/>
                      </a:endParaRPr>
                    </a:p>
                  </a:txBody>
                  <a:tcPr marL="68580" marR="68580" marT="0" marB="0"/>
                </a:tc>
                <a:extLst>
                  <a:ext uri="{0D108BD9-81ED-4DB2-BD59-A6C34878D82A}">
                    <a16:rowId xmlns:a16="http://schemas.microsoft.com/office/drawing/2014/main" val="2727338419"/>
                  </a:ext>
                </a:extLst>
              </a:tr>
            </a:tbl>
          </a:graphicData>
        </a:graphic>
      </p:graphicFrame>
    </p:spTree>
    <p:extLst>
      <p:ext uri="{BB962C8B-B14F-4D97-AF65-F5344CB8AC3E}">
        <p14:creationId xmlns:p14="http://schemas.microsoft.com/office/powerpoint/2010/main" val="2119965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5741" y="827782"/>
            <a:ext cx="6531964" cy="584775"/>
          </a:xfrm>
        </p:spPr>
        <p:txBody>
          <a:bodyPr/>
          <a:lstStyle/>
          <a:p>
            <a:r>
              <a:rPr lang="en-US" dirty="0"/>
              <a:t>Infrastructure Vulnerabilities</a:t>
            </a:r>
            <a:endParaRPr lang="en-US" dirty="0">
              <a:solidFill>
                <a:schemeClr val="bg1">
                  <a:lumMod val="65000"/>
                </a:schemeClr>
              </a:solidFill>
            </a:endParaRPr>
          </a:p>
        </p:txBody>
      </p:sp>
    </p:spTree>
    <p:extLst>
      <p:ext uri="{BB962C8B-B14F-4D97-AF65-F5344CB8AC3E}">
        <p14:creationId xmlns:p14="http://schemas.microsoft.com/office/powerpoint/2010/main" val="1943162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Generation</a:t>
            </a:r>
          </a:p>
        </p:txBody>
      </p:sp>
      <p:sp>
        <p:nvSpPr>
          <p:cNvPr id="4" name="Content Placeholder 1">
            <a:extLst>
              <a:ext uri="{FF2B5EF4-FFF2-40B4-BE49-F238E27FC236}">
                <a16:creationId xmlns:a16="http://schemas.microsoft.com/office/drawing/2014/main" id="{CE3AF57F-0407-4BFE-9106-5AC37D478992}"/>
              </a:ext>
            </a:extLst>
          </p:cNvPr>
          <p:cNvSpPr>
            <a:spLocks noGrp="1"/>
          </p:cNvSpPr>
          <p:nvPr>
            <p:ph idx="1"/>
          </p:nvPr>
        </p:nvSpPr>
        <p:spPr>
          <a:xfrm>
            <a:off x="546249" y="1186774"/>
            <a:ext cx="7416651" cy="5512468"/>
          </a:xfrm>
        </p:spPr>
        <p:txBody>
          <a:bodyPr>
            <a:normAutofit fontScale="85000" lnSpcReduction="20000"/>
          </a:bodyPr>
          <a:lstStyle/>
          <a:p>
            <a:r>
              <a:rPr lang="en-US" sz="2800" dirty="0">
                <a:solidFill>
                  <a:srgbClr val="000000"/>
                </a:solidFill>
              </a:rPr>
              <a:t>Aging infrastructure is more vulnerable to impacts from threats</a:t>
            </a:r>
          </a:p>
          <a:p>
            <a:endParaRPr lang="en-US" sz="2800" dirty="0">
              <a:solidFill>
                <a:srgbClr val="000000"/>
              </a:solidFill>
            </a:endParaRPr>
          </a:p>
          <a:p>
            <a:r>
              <a:rPr lang="en-US" sz="2800" dirty="0">
                <a:solidFill>
                  <a:srgbClr val="000000"/>
                </a:solidFill>
              </a:rPr>
              <a:t>Insufficient cooling water        supply &amp; changes in supply                                                  temperature</a:t>
            </a:r>
          </a:p>
          <a:p>
            <a:endParaRPr lang="en-US" sz="2800" dirty="0">
              <a:solidFill>
                <a:srgbClr val="000000"/>
              </a:solidFill>
            </a:endParaRPr>
          </a:p>
          <a:p>
            <a:r>
              <a:rPr lang="en-US" sz="2800" dirty="0">
                <a:solidFill>
                  <a:srgbClr val="000000"/>
                </a:solidFill>
              </a:rPr>
              <a:t>Fuel supply uncertainties</a:t>
            </a:r>
          </a:p>
          <a:p>
            <a:pPr lvl="1"/>
            <a:r>
              <a:rPr lang="en-US" sz="2600" dirty="0">
                <a:solidFill>
                  <a:srgbClr val="000000"/>
                </a:solidFill>
              </a:rPr>
              <a:t>Water for hydro</a:t>
            </a:r>
          </a:p>
          <a:p>
            <a:pPr lvl="1"/>
            <a:r>
              <a:rPr lang="en-US" sz="2600" dirty="0">
                <a:solidFill>
                  <a:srgbClr val="000000"/>
                </a:solidFill>
              </a:rPr>
              <a:t>Coal, gas, biomass</a:t>
            </a:r>
          </a:p>
          <a:p>
            <a:pPr lvl="1"/>
            <a:endParaRPr lang="en-US" sz="2600" dirty="0">
              <a:solidFill>
                <a:srgbClr val="000000"/>
              </a:solidFill>
            </a:endParaRPr>
          </a:p>
          <a:p>
            <a:r>
              <a:rPr lang="en-US" sz="2800" dirty="0">
                <a:solidFill>
                  <a:srgbClr val="000000"/>
                </a:solidFill>
              </a:rPr>
              <a:t>Undersized capacity for future needs</a:t>
            </a:r>
          </a:p>
          <a:p>
            <a:endParaRPr lang="en-US" sz="2800" dirty="0">
              <a:solidFill>
                <a:srgbClr val="000000"/>
              </a:solidFill>
            </a:endParaRPr>
          </a:p>
          <a:p>
            <a:r>
              <a:rPr lang="en-US" sz="2800" dirty="0">
                <a:solidFill>
                  <a:srgbClr val="000000"/>
                </a:solidFill>
              </a:rPr>
              <a:t>Restricted supply chain for parts and fuels</a:t>
            </a:r>
          </a:p>
          <a:p>
            <a:endParaRPr lang="en-US" sz="2800" dirty="0">
              <a:solidFill>
                <a:srgbClr val="000000"/>
              </a:solidFill>
            </a:endParaRPr>
          </a:p>
          <a:p>
            <a:endParaRPr lang="en-US" sz="2800" dirty="0">
              <a:solidFill>
                <a:srgbClr val="000000"/>
              </a:solidFill>
            </a:endParaRPr>
          </a:p>
        </p:txBody>
      </p:sp>
      <p:pic>
        <p:nvPicPr>
          <p:cNvPr id="5" name="Picture 4">
            <a:extLst>
              <a:ext uri="{FF2B5EF4-FFF2-40B4-BE49-F238E27FC236}">
                <a16:creationId xmlns:a16="http://schemas.microsoft.com/office/drawing/2014/main" id="{B9732029-8867-4B10-8E1D-61CB772021AD}"/>
              </a:ext>
            </a:extLst>
          </p:cNvPr>
          <p:cNvPicPr>
            <a:picLocks noChangeAspect="1"/>
          </p:cNvPicPr>
          <p:nvPr/>
        </p:nvPicPr>
        <p:blipFill>
          <a:blip r:embed="rId2"/>
          <a:srcRect/>
          <a:stretch/>
        </p:blipFill>
        <p:spPr>
          <a:xfrm>
            <a:off x="4703893" y="2221677"/>
            <a:ext cx="4128283" cy="2801335"/>
          </a:xfrm>
          <a:prstGeom prst="rect">
            <a:avLst/>
          </a:prstGeom>
        </p:spPr>
      </p:pic>
      <p:sp>
        <p:nvSpPr>
          <p:cNvPr id="2" name="TextBox 1">
            <a:extLst>
              <a:ext uri="{FF2B5EF4-FFF2-40B4-BE49-F238E27FC236}">
                <a16:creationId xmlns:a16="http://schemas.microsoft.com/office/drawing/2014/main" id="{1C75CEA7-8C38-4E9D-8964-7FA9B639A855}"/>
              </a:ext>
            </a:extLst>
          </p:cNvPr>
          <p:cNvSpPr txBox="1"/>
          <p:nvPr/>
        </p:nvSpPr>
        <p:spPr>
          <a:xfrm>
            <a:off x="6871153" y="5098044"/>
            <a:ext cx="2057614" cy="461665"/>
          </a:xfrm>
          <a:prstGeom prst="rect">
            <a:avLst/>
          </a:prstGeom>
          <a:noFill/>
        </p:spPr>
        <p:txBody>
          <a:bodyPr wrap="square" rtlCol="0">
            <a:spAutoFit/>
          </a:bodyPr>
          <a:lstStyle/>
          <a:p>
            <a:pPr algn="r"/>
            <a:r>
              <a:rPr lang="en-US" sz="1200" dirty="0"/>
              <a:t>Photo: US Army Corps of Engineers. </a:t>
            </a:r>
          </a:p>
        </p:txBody>
      </p:sp>
    </p:spTree>
    <p:extLst>
      <p:ext uri="{BB962C8B-B14F-4D97-AF65-F5344CB8AC3E}">
        <p14:creationId xmlns:p14="http://schemas.microsoft.com/office/powerpoint/2010/main" val="2820617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6B536-B9E3-4CD9-9BA2-4F8A7A4E660B}"/>
              </a:ext>
            </a:extLst>
          </p:cNvPr>
          <p:cNvSpPr>
            <a:spLocks noGrp="1"/>
          </p:cNvSpPr>
          <p:nvPr>
            <p:ph type="title"/>
          </p:nvPr>
        </p:nvSpPr>
        <p:spPr/>
        <p:txBody>
          <a:bodyPr/>
          <a:lstStyle/>
          <a:p>
            <a:r>
              <a:rPr lang="en-US" dirty="0"/>
              <a:t>Transmission</a:t>
            </a:r>
          </a:p>
        </p:txBody>
      </p:sp>
      <p:sp>
        <p:nvSpPr>
          <p:cNvPr id="4" name="Content Placeholder 1">
            <a:extLst>
              <a:ext uri="{FF2B5EF4-FFF2-40B4-BE49-F238E27FC236}">
                <a16:creationId xmlns:a16="http://schemas.microsoft.com/office/drawing/2014/main" id="{F6C76813-DF4D-4AD0-B16A-18E3C03F07E8}"/>
              </a:ext>
            </a:extLst>
          </p:cNvPr>
          <p:cNvSpPr>
            <a:spLocks noGrp="1"/>
          </p:cNvSpPr>
          <p:nvPr>
            <p:ph idx="1"/>
          </p:nvPr>
        </p:nvSpPr>
        <p:spPr>
          <a:xfrm>
            <a:off x="216947" y="1186774"/>
            <a:ext cx="5860579" cy="5809643"/>
          </a:xfrm>
        </p:spPr>
        <p:txBody>
          <a:bodyPr>
            <a:normAutofit fontScale="85000" lnSpcReduction="20000"/>
          </a:bodyPr>
          <a:lstStyle/>
          <a:p>
            <a:r>
              <a:rPr lang="en-US" sz="2400" dirty="0">
                <a:solidFill>
                  <a:srgbClr val="000000"/>
                </a:solidFill>
              </a:rPr>
              <a:t>Infrastructure design susceptible to failure</a:t>
            </a:r>
          </a:p>
          <a:p>
            <a:endParaRPr lang="en-US" sz="2400" dirty="0">
              <a:solidFill>
                <a:srgbClr val="000000"/>
              </a:solidFill>
            </a:endParaRPr>
          </a:p>
          <a:p>
            <a:r>
              <a:rPr lang="en-US" sz="2400" dirty="0">
                <a:solidFill>
                  <a:srgbClr val="000000"/>
                </a:solidFill>
              </a:rPr>
              <a:t>Aging infrastructure</a:t>
            </a:r>
          </a:p>
          <a:p>
            <a:endParaRPr lang="en-US" sz="2400" dirty="0">
              <a:solidFill>
                <a:srgbClr val="000000"/>
              </a:solidFill>
            </a:endParaRPr>
          </a:p>
          <a:p>
            <a:r>
              <a:rPr lang="en-US" sz="2400" dirty="0">
                <a:solidFill>
                  <a:srgbClr val="000000"/>
                </a:solidFill>
              </a:rPr>
              <a:t>Undersized power systems</a:t>
            </a:r>
          </a:p>
          <a:p>
            <a:endParaRPr lang="en-US" sz="2400" dirty="0">
              <a:solidFill>
                <a:srgbClr val="000000"/>
              </a:solidFill>
            </a:endParaRPr>
          </a:p>
          <a:p>
            <a:r>
              <a:rPr lang="en-US" sz="2400" dirty="0">
                <a:solidFill>
                  <a:srgbClr val="000000"/>
                </a:solidFill>
              </a:rPr>
              <a:t>Transmission bottlenecks</a:t>
            </a:r>
          </a:p>
          <a:p>
            <a:endParaRPr lang="en-US" sz="2400" dirty="0">
              <a:solidFill>
                <a:srgbClr val="000000"/>
              </a:solidFill>
            </a:endParaRPr>
          </a:p>
          <a:p>
            <a:r>
              <a:rPr lang="en-US" sz="2400" dirty="0">
                <a:solidFill>
                  <a:srgbClr val="000000"/>
                </a:solidFill>
              </a:rPr>
              <a:t>Lack of redundant lines</a:t>
            </a:r>
          </a:p>
          <a:p>
            <a:endParaRPr lang="en-US" sz="2400" dirty="0">
              <a:solidFill>
                <a:srgbClr val="000000"/>
              </a:solidFill>
            </a:endParaRPr>
          </a:p>
          <a:p>
            <a:r>
              <a:rPr lang="en-US" sz="2400" dirty="0">
                <a:solidFill>
                  <a:srgbClr val="000000"/>
                </a:solidFill>
              </a:rPr>
              <a:t>Restricted supply chain for parts and fuels</a:t>
            </a:r>
          </a:p>
          <a:p>
            <a:endParaRPr lang="en-US" sz="2400" dirty="0">
              <a:solidFill>
                <a:srgbClr val="000000"/>
              </a:solidFill>
            </a:endParaRPr>
          </a:p>
          <a:p>
            <a:r>
              <a:rPr lang="en-US" sz="2400" dirty="0">
                <a:solidFill>
                  <a:srgbClr val="000000"/>
                </a:solidFill>
              </a:rPr>
              <a:t>Exposed transmission &amp; distribution lines in high wind &amp; high threat environments</a:t>
            </a:r>
          </a:p>
          <a:p>
            <a:endParaRPr lang="en-US" sz="2400" dirty="0">
              <a:solidFill>
                <a:srgbClr val="000000"/>
              </a:solidFill>
            </a:endParaRPr>
          </a:p>
        </p:txBody>
      </p:sp>
      <p:sp>
        <p:nvSpPr>
          <p:cNvPr id="7" name="Rectangle 6">
            <a:extLst>
              <a:ext uri="{FF2B5EF4-FFF2-40B4-BE49-F238E27FC236}">
                <a16:creationId xmlns:a16="http://schemas.microsoft.com/office/drawing/2014/main" id="{DA8A449D-769F-4747-A273-537E75F3C8A7}"/>
              </a:ext>
            </a:extLst>
          </p:cNvPr>
          <p:cNvSpPr/>
          <p:nvPr/>
        </p:nvSpPr>
        <p:spPr>
          <a:xfrm>
            <a:off x="6286501" y="4940093"/>
            <a:ext cx="2857499" cy="338554"/>
          </a:xfrm>
          <a:prstGeom prst="rect">
            <a:avLst/>
          </a:prstGeom>
        </p:spPr>
        <p:txBody>
          <a:bodyPr wrap="square">
            <a:spAutoFit/>
          </a:bodyPr>
          <a:lstStyle/>
          <a:p>
            <a:r>
              <a:rPr lang="en-US" sz="600" i="1" dirty="0">
                <a:latin typeface="Calibri"/>
              </a:rPr>
              <a:t>Source: iStock</a:t>
            </a:r>
          </a:p>
          <a:p>
            <a:endParaRPr lang="en-US" sz="1000" dirty="0">
              <a:latin typeface="Calibri"/>
            </a:endParaRPr>
          </a:p>
        </p:txBody>
      </p:sp>
      <p:sp>
        <p:nvSpPr>
          <p:cNvPr id="8" name="TextBox 7">
            <a:extLst>
              <a:ext uri="{FF2B5EF4-FFF2-40B4-BE49-F238E27FC236}">
                <a16:creationId xmlns:a16="http://schemas.microsoft.com/office/drawing/2014/main" id="{ED562DBC-9B20-4E3D-AD93-6AF2290E7425}"/>
              </a:ext>
            </a:extLst>
          </p:cNvPr>
          <p:cNvSpPr txBox="1"/>
          <p:nvPr/>
        </p:nvSpPr>
        <p:spPr>
          <a:xfrm>
            <a:off x="7144845" y="4684744"/>
            <a:ext cx="762849" cy="338554"/>
          </a:xfrm>
          <a:prstGeom prst="rect">
            <a:avLst/>
          </a:prstGeom>
          <a:noFill/>
        </p:spPr>
        <p:txBody>
          <a:bodyPr wrap="none" rtlCol="0">
            <a:spAutoFit/>
          </a:bodyPr>
          <a:lstStyle/>
          <a:p>
            <a:r>
              <a:rPr lang="en-US" sz="1600" b="1" dirty="0">
                <a:latin typeface="Calibri"/>
              </a:rPr>
              <a:t>345 kV</a:t>
            </a:r>
          </a:p>
        </p:txBody>
      </p:sp>
      <p:pic>
        <p:nvPicPr>
          <p:cNvPr id="11" name="Picture 10">
            <a:extLst>
              <a:ext uri="{FF2B5EF4-FFF2-40B4-BE49-F238E27FC236}">
                <a16:creationId xmlns:a16="http://schemas.microsoft.com/office/drawing/2014/main" id="{66139CB9-C3DF-43BA-A8A1-94B60A49A507}"/>
              </a:ext>
            </a:extLst>
          </p:cNvPr>
          <p:cNvPicPr>
            <a:picLocks noChangeAspect="1"/>
          </p:cNvPicPr>
          <p:nvPr/>
        </p:nvPicPr>
        <p:blipFill>
          <a:blip r:embed="rId2"/>
          <a:stretch>
            <a:fillRect/>
          </a:stretch>
        </p:blipFill>
        <p:spPr>
          <a:xfrm>
            <a:off x="5375189" y="2326993"/>
            <a:ext cx="3551864" cy="2353419"/>
          </a:xfrm>
          <a:prstGeom prst="rect">
            <a:avLst/>
          </a:prstGeom>
        </p:spPr>
      </p:pic>
    </p:spTree>
    <p:extLst>
      <p:ext uri="{BB962C8B-B14F-4D97-AF65-F5344CB8AC3E}">
        <p14:creationId xmlns:p14="http://schemas.microsoft.com/office/powerpoint/2010/main" val="2695399246"/>
      </p:ext>
    </p:extLst>
  </p:cSld>
  <p:clrMapOvr>
    <a:masterClrMapping/>
  </p:clrMapOvr>
</p:sld>
</file>

<file path=ppt/theme/theme1.xml><?xml version="1.0" encoding="utf-8"?>
<a:theme xmlns:a="http://schemas.openxmlformats.org/drawingml/2006/main" name="USAID-NREL template">
  <a:themeElements>
    <a:clrScheme name="USAID">
      <a:dk1>
        <a:srgbClr val="000000"/>
      </a:dk1>
      <a:lt1>
        <a:srgbClr val="FFFFFF"/>
      </a:lt1>
      <a:dk2>
        <a:srgbClr val="002F6C"/>
      </a:dk2>
      <a:lt2>
        <a:srgbClr val="8C8985"/>
      </a:lt2>
      <a:accent1>
        <a:srgbClr val="002F6C"/>
      </a:accent1>
      <a:accent2>
        <a:srgbClr val="0067B9"/>
      </a:accent2>
      <a:accent3>
        <a:srgbClr val="A7C6ED"/>
      </a:accent3>
      <a:accent4>
        <a:srgbClr val="651D32"/>
      </a:accent4>
      <a:accent5>
        <a:srgbClr val="CFCDC9"/>
      </a:accent5>
      <a:accent6>
        <a:srgbClr val="0067B9"/>
      </a:accent6>
      <a:hlink>
        <a:srgbClr val="6C6463"/>
      </a:hlink>
      <a:folHlink>
        <a:srgbClr val="CFCD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17A5DC6-C2F3-A144-B20D-C9D17B801AA2}" vid="{E7338EB7-9F14-884A-BB19-AA3E6D5181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USAID-NREL template_v3</Template>
  <TotalTime>778</TotalTime>
  <Words>904</Words>
  <Application>Microsoft Office PowerPoint</Application>
  <PresentationFormat>On-screen Show (4:3)</PresentationFormat>
  <Paragraphs>145</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Gill Sans MT</vt:lpstr>
      <vt:lpstr>Times New Roman</vt:lpstr>
      <vt:lpstr>USAID-NREL template</vt:lpstr>
      <vt:lpstr>      Vulnerabilities Introduction</vt:lpstr>
      <vt:lpstr>Key Messages</vt:lpstr>
      <vt:lpstr>What Are Vulnerabilities?</vt:lpstr>
      <vt:lpstr>Threats &amp; Impacts Expose Vulnerabilities</vt:lpstr>
      <vt:lpstr>Power Sector Vulnerabilities</vt:lpstr>
      <vt:lpstr>Power Sector Vulnerabilities</vt:lpstr>
      <vt:lpstr>Infrastructure Vulnerabilities</vt:lpstr>
      <vt:lpstr>Generation</vt:lpstr>
      <vt:lpstr>Transmission</vt:lpstr>
      <vt:lpstr>Distribution</vt:lpstr>
      <vt:lpstr>Customer (Demand)</vt:lpstr>
      <vt:lpstr>Process Vulnerabilities</vt:lpstr>
      <vt:lpstr>System Operations</vt:lpstr>
      <vt:lpstr>Workforce and Human Resources</vt:lpstr>
      <vt:lpstr>Planning</vt:lpstr>
      <vt:lpstr>Financial</vt:lpstr>
      <vt:lpstr>Discussion and 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dc:title>
  <dc:creator>Marchese, Britton</dc:creator>
  <cp:lastModifiedBy>Elsworth, James</cp:lastModifiedBy>
  <cp:revision>72</cp:revision>
  <cp:lastPrinted>2017-12-01T06:31:43Z</cp:lastPrinted>
  <dcterms:created xsi:type="dcterms:W3CDTF">2018-01-10T16:08:28Z</dcterms:created>
  <dcterms:modified xsi:type="dcterms:W3CDTF">2019-06-12T15:43:57Z</dcterms:modified>
</cp:coreProperties>
</file>